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Lst>
  <p:notesMasterIdLst>
    <p:notesMasterId r:id="rId84"/>
  </p:notesMasterIdLst>
  <p:sldIdLst>
    <p:sldId id="322" r:id="rId10"/>
    <p:sldId id="333" r:id="rId11"/>
    <p:sldId id="365" r:id="rId12"/>
    <p:sldId id="429" r:id="rId13"/>
    <p:sldId id="588" r:id="rId14"/>
    <p:sldId id="323" r:id="rId15"/>
    <p:sldId id="352" r:id="rId16"/>
    <p:sldId id="353" r:id="rId17"/>
    <p:sldId id="355" r:id="rId18"/>
    <p:sldId id="401" r:id="rId19"/>
    <p:sldId id="402" r:id="rId20"/>
    <p:sldId id="403" r:id="rId21"/>
    <p:sldId id="404" r:id="rId22"/>
    <p:sldId id="405" r:id="rId23"/>
    <p:sldId id="406" r:id="rId24"/>
    <p:sldId id="407" r:id="rId25"/>
    <p:sldId id="428" r:id="rId26"/>
    <p:sldId id="430" r:id="rId27"/>
    <p:sldId id="356" r:id="rId28"/>
    <p:sldId id="289" r:id="rId29"/>
    <p:sldId id="364" r:id="rId30"/>
    <p:sldId id="290" r:id="rId31"/>
    <p:sldId id="431" r:id="rId32"/>
    <p:sldId id="291" r:id="rId33"/>
    <p:sldId id="292" r:id="rId34"/>
    <p:sldId id="432" r:id="rId35"/>
    <p:sldId id="453" r:id="rId36"/>
    <p:sldId id="511" r:id="rId37"/>
    <p:sldId id="454" r:id="rId38"/>
    <p:sldId id="455" r:id="rId39"/>
    <p:sldId id="456" r:id="rId40"/>
    <p:sldId id="503" r:id="rId41"/>
    <p:sldId id="504" r:id="rId42"/>
    <p:sldId id="505" r:id="rId43"/>
    <p:sldId id="508" r:id="rId44"/>
    <p:sldId id="507" r:id="rId45"/>
    <p:sldId id="457" r:id="rId46"/>
    <p:sldId id="460" r:id="rId47"/>
    <p:sldId id="461" r:id="rId48"/>
    <p:sldId id="656" r:id="rId49"/>
    <p:sldId id="657" r:id="rId50"/>
    <p:sldId id="498" r:id="rId51"/>
    <p:sldId id="497" r:id="rId52"/>
    <p:sldId id="464" r:id="rId53"/>
    <p:sldId id="465" r:id="rId54"/>
    <p:sldId id="475" r:id="rId55"/>
    <p:sldId id="560" r:id="rId56"/>
    <p:sldId id="561" r:id="rId57"/>
    <p:sldId id="466" r:id="rId58"/>
    <p:sldId id="467" r:id="rId59"/>
    <p:sldId id="468" r:id="rId60"/>
    <p:sldId id="471" r:id="rId61"/>
    <p:sldId id="470" r:id="rId62"/>
    <p:sldId id="472" r:id="rId63"/>
    <p:sldId id="473" r:id="rId64"/>
    <p:sldId id="474" r:id="rId65"/>
    <p:sldId id="476" r:id="rId66"/>
    <p:sldId id="477" r:id="rId67"/>
    <p:sldId id="478" r:id="rId68"/>
    <p:sldId id="479" r:id="rId69"/>
    <p:sldId id="480" r:id="rId70"/>
    <p:sldId id="481" r:id="rId71"/>
    <p:sldId id="482" r:id="rId72"/>
    <p:sldId id="483" r:id="rId73"/>
    <p:sldId id="484" r:id="rId74"/>
    <p:sldId id="496" r:id="rId75"/>
    <p:sldId id="485" r:id="rId76"/>
    <p:sldId id="499" r:id="rId77"/>
    <p:sldId id="500" r:id="rId78"/>
    <p:sldId id="486" r:id="rId79"/>
    <p:sldId id="556" r:id="rId80"/>
    <p:sldId id="501" r:id="rId81"/>
    <p:sldId id="502" r:id="rId82"/>
    <p:sldId id="510" r:id="rId83"/>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3600" b="0" i="0" u="none" kern="1200" baseline="0">
        <a:solidFill>
          <a:srgbClr val="000000"/>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rgbClr val="000000"/>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rgbClr val="000000"/>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rgbClr val="000000"/>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rgbClr val="000000"/>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3600" b="0" i="0" u="none" kern="1200" baseline="0">
        <a:solidFill>
          <a:srgbClr val="000000"/>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3600" b="0" i="0" u="none" kern="1200" baseline="0">
        <a:solidFill>
          <a:srgbClr val="000000"/>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3600" b="0" i="0" u="none" kern="1200" baseline="0">
        <a:solidFill>
          <a:srgbClr val="000000"/>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3600" b="0" i="0" u="none" kern="1200" baseline="0">
        <a:solidFill>
          <a:srgbClr val="000000"/>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2403EF"/>
    <a:srgbClr val="000000"/>
    <a:srgbClr val="1D41D5"/>
    <a:srgbClr val="000099"/>
    <a:srgbClr val="CC0000"/>
    <a:srgbClr val="FF66CC"/>
    <a:srgbClr val="C8B1A0"/>
    <a:srgbClr val="993300"/>
    <a:srgbClr val="F1D6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475"/>
    <p:restoredTop sz="93408"/>
  </p:normalViewPr>
  <p:slideViewPr>
    <p:cSldViewPr snapToGrid="0" showGuides="1">
      <p:cViewPr>
        <p:scale>
          <a:sx n="66" d="100"/>
          <a:sy n="66" d="100"/>
        </p:scale>
        <p:origin x="-2934" y="-966"/>
      </p:cViewPr>
      <p:guideLst>
        <p:guide orient="horz" pos="2154"/>
        <p:guide pos="2877"/>
      </p:guideLst>
    </p:cSldViewPr>
  </p:slideViewPr>
  <p:notesTextViewPr>
    <p:cViewPr>
      <p:scale>
        <a:sx n="100" d="100"/>
        <a:sy n="100" d="100"/>
      </p:scale>
      <p:origin x="0" y="0"/>
    </p:cViewPr>
  </p:notesTextViewPr>
  <p:sorterViewPr showFormatting="0">
    <p:cViewPr>
      <p:scale>
        <a:sx n="66" d="100"/>
        <a:sy n="66" d="100"/>
      </p:scale>
      <p:origin x="0" y="0"/>
    </p:cViewPr>
  </p:sorterViewPr>
  <p:gridSpacing cx="45004" cy="45004"/>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notesMaster" Target="notesMasters/notesMaster1.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31.wmf"/><Relationship Id="rId8" Type="http://schemas.openxmlformats.org/officeDocument/2006/relationships/image" Target="../media/image30.wmf"/><Relationship Id="rId7" Type="http://schemas.openxmlformats.org/officeDocument/2006/relationships/image" Target="../media/image29.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wmf"/><Relationship Id="rId13" Type="http://schemas.openxmlformats.org/officeDocument/2006/relationships/image" Target="../media/image35.wmf"/><Relationship Id="rId12" Type="http://schemas.openxmlformats.org/officeDocument/2006/relationships/image" Target="../media/image34.wmf"/><Relationship Id="rId11" Type="http://schemas.openxmlformats.org/officeDocument/2006/relationships/image" Target="../media/image33.wmf"/><Relationship Id="rId10" Type="http://schemas.openxmlformats.org/officeDocument/2006/relationships/image" Target="../media/image32.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56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56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solidFill>
                  <a:schemeClr val="tx1"/>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4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556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56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5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strike="noStrike" noProof="1" dirty="0">
                <a:solidFill>
                  <a:schemeClr val="tx1"/>
                </a:solidFill>
                <a:latin typeface="Arial" panose="020B0604020202020204" pitchFamily="34" charset="0"/>
                <a:ea typeface="宋体" panose="02010600030101010101" pitchFamily="2" charset="-122"/>
                <a:cs typeface="+mn-cs"/>
              </a:rPr>
            </a:fld>
            <a:endParaRPr lang="en-US" altLang="zh-CN" sz="1200" strike="noStrike" noProof="1" dirty="0">
              <a:solidFill>
                <a:schemeClr val="tx1"/>
              </a:solidFill>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image" Target="../media/image3.png"/><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image" Target="../media/image2.png"/><Relationship Id="rId2" Type="http://schemas.openxmlformats.org/officeDocument/2006/relationships/tags" Target="../tags/tag51.xml"/><Relationship Id="rId10" Type="http://schemas.openxmlformats.org/officeDocument/2006/relationships/tags" Target="../tags/tag5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image" Target="../media/image1.png"/><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image" Target="../media/image1.png"/><Relationship Id="rId2" Type="http://schemas.openxmlformats.org/officeDocument/2006/relationships/tags" Target="../tags/tag69.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image" Target="../media/image3.png"/><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image" Target="../media/image2.png"/><Relationship Id="rId2" Type="http://schemas.openxmlformats.org/officeDocument/2006/relationships/tags" Target="../tags/tag80.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1.png"/><Relationship Id="rId2" Type="http://schemas.openxmlformats.org/officeDocument/2006/relationships/tags" Target="../tags/tag87.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image" Target="../media/image3.png"/><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image" Target="../media/image2.png"/><Relationship Id="rId2" Type="http://schemas.openxmlformats.org/officeDocument/2006/relationships/tags" Target="../tags/tag98.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image" Target="../media/image3.png"/><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image" Target="../media/image2.png"/><Relationship Id="rId2" Type="http://schemas.openxmlformats.org/officeDocument/2006/relationships/tags" Target="../tags/tag105.xml"/><Relationship Id="rId10" Type="http://schemas.openxmlformats.org/officeDocument/2006/relationships/tags" Target="../tags/tag11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image" Target="../media/image3.png"/><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image" Target="../media/image2.png"/><Relationship Id="rId2" Type="http://schemas.openxmlformats.org/officeDocument/2006/relationships/tags" Target="../tags/tag112.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image" Target="../media/image3.png"/><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2.png"/><Relationship Id="rId2" Type="http://schemas.openxmlformats.org/officeDocument/2006/relationships/tags" Target="../tags/tag12.xml"/><Relationship Id="rId10" Type="http://schemas.openxmlformats.org/officeDocument/2006/relationships/tags" Target="../tags/tag1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image" Target="../media/image3.png"/><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image" Target="../media/image2.png"/><Relationship Id="rId2" Type="http://schemas.openxmlformats.org/officeDocument/2006/relationships/tags" Target="../tags/tag119.xml"/><Relationship Id="rId10" Type="http://schemas.openxmlformats.org/officeDocument/2006/relationships/tags" Target="../tags/tag12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image" Target="../media/image1.png"/><Relationship Id="rId2" Type="http://schemas.openxmlformats.org/officeDocument/2006/relationships/tags" Target="../tags/tag12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image" Target="../media/image1.png"/><Relationship Id="rId2" Type="http://schemas.openxmlformats.org/officeDocument/2006/relationships/tags" Target="../tags/tag137.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image" Target="../media/image3.png"/><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image" Target="../media/image2.png"/><Relationship Id="rId2" Type="http://schemas.openxmlformats.org/officeDocument/2006/relationships/tags" Target="../tags/tag148.xml"/><Relationship Id="rId10" Type="http://schemas.openxmlformats.org/officeDocument/2006/relationships/tags" Target="../tags/tag154.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image" Target="../media/image1.png"/><Relationship Id="rId2" Type="http://schemas.openxmlformats.org/officeDocument/2006/relationships/tags" Target="../tags/tag155.xml"/><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image" Target="../media/image3.png"/><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image" Target="../media/image2.png"/><Relationship Id="rId2" Type="http://schemas.openxmlformats.org/officeDocument/2006/relationships/tags" Target="../tags/tag166.xml"/><Relationship Id="rId10" Type="http://schemas.openxmlformats.org/officeDocument/2006/relationships/tags" Target="../tags/tag172.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image" Target="../media/image3.png"/><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image" Target="../media/image2.png"/><Relationship Id="rId2" Type="http://schemas.openxmlformats.org/officeDocument/2006/relationships/tags" Target="../tags/tag173.xml"/><Relationship Id="rId10" Type="http://schemas.openxmlformats.org/officeDocument/2006/relationships/tags" Target="../tags/tag17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tags" Target="../tags/tag19.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image" Target="../media/image3.png"/><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image" Target="../media/image2.png"/><Relationship Id="rId2" Type="http://schemas.openxmlformats.org/officeDocument/2006/relationships/tags" Target="../tags/tag180.xml"/><Relationship Id="rId10" Type="http://schemas.openxmlformats.org/officeDocument/2006/relationships/tags" Target="../tags/tag186.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image" Target="../media/image3.png"/><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image" Target="../media/image2.png"/><Relationship Id="rId2" Type="http://schemas.openxmlformats.org/officeDocument/2006/relationships/tags" Target="../tags/tag187.xml"/><Relationship Id="rId10" Type="http://schemas.openxmlformats.org/officeDocument/2006/relationships/tags" Target="../tags/tag19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image" Target="../media/image1.png"/><Relationship Id="rId2" Type="http://schemas.openxmlformats.org/officeDocument/2006/relationships/tags" Target="../tags/tag19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11.xml"/><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image" Target="../media/image1.png"/><Relationship Id="rId2" Type="http://schemas.openxmlformats.org/officeDocument/2006/relationships/tags" Target="../tags/tag205.xml"/><Relationship Id="rId13" Type="http://schemas.openxmlformats.org/officeDocument/2006/relationships/tags" Target="../tags/tag215.xml"/><Relationship Id="rId12" Type="http://schemas.openxmlformats.org/officeDocument/2006/relationships/tags" Target="../tags/tag214.xml"/><Relationship Id="rId11" Type="http://schemas.openxmlformats.org/officeDocument/2006/relationships/tags" Target="../tags/tag213.xml"/><Relationship Id="rId10" Type="http://schemas.openxmlformats.org/officeDocument/2006/relationships/tags" Target="../tags/tag212.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image" Target="../media/image3.png"/><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image" Target="../media/image2.png"/><Relationship Id="rId2" Type="http://schemas.openxmlformats.org/officeDocument/2006/relationships/tags" Target="../tags/tag216.xml"/><Relationship Id="rId10" Type="http://schemas.openxmlformats.org/officeDocument/2006/relationships/tags" Target="../tags/tag222.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image" Target="../media/image1.png"/><Relationship Id="rId2" Type="http://schemas.openxmlformats.org/officeDocument/2006/relationships/tags" Target="../tags/tag223.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image" Target="../media/image3.png"/><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image" Target="../media/image2.png"/><Relationship Id="rId2" Type="http://schemas.openxmlformats.org/officeDocument/2006/relationships/tags" Target="../tags/tag234.xml"/><Relationship Id="rId10" Type="http://schemas.openxmlformats.org/officeDocument/2006/relationships/tags" Target="../tags/tag240.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image" Target="../media/image3.png"/><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image" Target="../media/image2.png"/><Relationship Id="rId2" Type="http://schemas.openxmlformats.org/officeDocument/2006/relationships/tags" Target="../tags/tag30.xml"/><Relationship Id="rId10" Type="http://schemas.openxmlformats.org/officeDocument/2006/relationships/tags" Target="../tags/tag3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image" Target="../media/image3.png"/><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image" Target="../media/image2.png"/><Relationship Id="rId2" Type="http://schemas.openxmlformats.org/officeDocument/2006/relationships/tags" Target="../tags/tag241.xml"/><Relationship Id="rId10" Type="http://schemas.openxmlformats.org/officeDocument/2006/relationships/tags" Target="../tags/tag247.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image" Target="../media/image3.png"/><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image" Target="../media/image2.png"/><Relationship Id="rId2" Type="http://schemas.openxmlformats.org/officeDocument/2006/relationships/tags" Target="../tags/tag248.xml"/><Relationship Id="rId10" Type="http://schemas.openxmlformats.org/officeDocument/2006/relationships/tags" Target="../tags/tag254.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image" Target="../media/image3.png"/><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image" Target="../media/image2.png"/><Relationship Id="rId2" Type="http://schemas.openxmlformats.org/officeDocument/2006/relationships/tags" Target="../tags/tag255.xml"/><Relationship Id="rId10" Type="http://schemas.openxmlformats.org/officeDocument/2006/relationships/tags" Target="../tags/tag261.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image" Target="../media/image1.png"/><Relationship Id="rId2" Type="http://schemas.openxmlformats.org/officeDocument/2006/relationships/tags" Target="../tags/tag262.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tags" Target="../tags/tag278.xml"/><Relationship Id="rId7" Type="http://schemas.openxmlformats.org/officeDocument/2006/relationships/tags" Target="../tags/tag277.xml"/><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image" Target="../media/image1.png"/><Relationship Id="rId2" Type="http://schemas.openxmlformats.org/officeDocument/2006/relationships/tags" Target="../tags/tag273.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tags" Target="../tags/tag280.xm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image" Target="../media/image3.png"/><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image" Target="../media/image2.png"/><Relationship Id="rId2" Type="http://schemas.openxmlformats.org/officeDocument/2006/relationships/tags" Target="../tags/tag284.xml"/><Relationship Id="rId10" Type="http://schemas.openxmlformats.org/officeDocument/2006/relationships/tags" Target="../tags/tag290.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97.xml"/><Relationship Id="rId8" Type="http://schemas.openxmlformats.org/officeDocument/2006/relationships/tags" Target="../tags/tag296.xml"/><Relationship Id="rId7" Type="http://schemas.openxmlformats.org/officeDocument/2006/relationships/tags" Target="../tags/tag295.xml"/><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image" Target="../media/image1.png"/><Relationship Id="rId2" Type="http://schemas.openxmlformats.org/officeDocument/2006/relationships/tags" Target="../tags/tag291.xml"/><Relationship Id="rId13" Type="http://schemas.openxmlformats.org/officeDocument/2006/relationships/tags" Target="../tags/tag301.xml"/><Relationship Id="rId12" Type="http://schemas.openxmlformats.org/officeDocument/2006/relationships/tags" Target="../tags/tag300.xml"/><Relationship Id="rId11" Type="http://schemas.openxmlformats.org/officeDocument/2006/relationships/tags" Target="../tags/tag299.xml"/><Relationship Id="rId10" Type="http://schemas.openxmlformats.org/officeDocument/2006/relationships/tags" Target="../tags/tag298.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image" Target="../media/image3.png"/><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image" Target="../media/image2.png"/><Relationship Id="rId2" Type="http://schemas.openxmlformats.org/officeDocument/2006/relationships/tags" Target="../tags/tag302.xml"/><Relationship Id="rId10" Type="http://schemas.openxmlformats.org/officeDocument/2006/relationships/tags" Target="../tags/tag308.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image" Target="../media/image3.png"/><Relationship Id="rId5" Type="http://schemas.openxmlformats.org/officeDocument/2006/relationships/tags" Target="../tags/tag311.xml"/><Relationship Id="rId4" Type="http://schemas.openxmlformats.org/officeDocument/2006/relationships/tags" Target="../tags/tag310.xml"/><Relationship Id="rId3" Type="http://schemas.openxmlformats.org/officeDocument/2006/relationships/image" Target="../media/image2.png"/><Relationship Id="rId2" Type="http://schemas.openxmlformats.org/officeDocument/2006/relationships/tags" Target="../tags/tag309.xml"/><Relationship Id="rId10" Type="http://schemas.openxmlformats.org/officeDocument/2006/relationships/tags" Target="../tags/tag315.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tags" Target="../tags/tag320.xml"/><Relationship Id="rId7" Type="http://schemas.openxmlformats.org/officeDocument/2006/relationships/tags" Target="../tags/tag319.xml"/><Relationship Id="rId6" Type="http://schemas.openxmlformats.org/officeDocument/2006/relationships/image" Target="../media/image3.png"/><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image" Target="../media/image2.png"/><Relationship Id="rId2" Type="http://schemas.openxmlformats.org/officeDocument/2006/relationships/tags" Target="../tags/tag316.xml"/><Relationship Id="rId10" Type="http://schemas.openxmlformats.org/officeDocument/2006/relationships/tags" Target="../tags/tag322.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328.xml"/><Relationship Id="rId8" Type="http://schemas.openxmlformats.org/officeDocument/2006/relationships/tags" Target="../tags/tag327.xml"/><Relationship Id="rId7" Type="http://schemas.openxmlformats.org/officeDocument/2006/relationships/tags" Target="../tags/tag326.xml"/><Relationship Id="rId6" Type="http://schemas.openxmlformats.org/officeDocument/2006/relationships/image" Target="../media/image3.png"/><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image" Target="../media/image2.png"/><Relationship Id="rId2" Type="http://schemas.openxmlformats.org/officeDocument/2006/relationships/tags" Target="../tags/tag323.xml"/><Relationship Id="rId10" Type="http://schemas.openxmlformats.org/officeDocument/2006/relationships/tags" Target="../tags/tag329.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7" Type="http://schemas.openxmlformats.org/officeDocument/2006/relationships/tags" Target="../tags/tag334.x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tags" Target="../tags/tag331.xml"/><Relationship Id="rId3" Type="http://schemas.openxmlformats.org/officeDocument/2006/relationships/image" Target="../media/image1.png"/><Relationship Id="rId2" Type="http://schemas.openxmlformats.org/officeDocument/2006/relationships/tags" Target="../tags/tag330.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image" Target="../media/image1.png"/><Relationship Id="rId2" Type="http://schemas.openxmlformats.org/officeDocument/2006/relationships/tags" Target="../tags/tag341.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image" Target="../media/image3.png"/><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image" Target="../media/image2.png"/><Relationship Id="rId2" Type="http://schemas.openxmlformats.org/officeDocument/2006/relationships/tags" Target="../tags/tag352.xml"/><Relationship Id="rId10" Type="http://schemas.openxmlformats.org/officeDocument/2006/relationships/tags" Target="../tags/tag358.xm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image" Target="../media/image1.png"/><Relationship Id="rId2" Type="http://schemas.openxmlformats.org/officeDocument/2006/relationships/tags" Target="../tags/tag359.xml"/><Relationship Id="rId13" Type="http://schemas.openxmlformats.org/officeDocument/2006/relationships/tags" Target="../tags/tag369.xml"/><Relationship Id="rId12" Type="http://schemas.openxmlformats.org/officeDocument/2006/relationships/tags" Target="../tags/tag368.xml"/><Relationship Id="rId11" Type="http://schemas.openxmlformats.org/officeDocument/2006/relationships/tags" Target="../tags/tag367.xml"/><Relationship Id="rId10" Type="http://schemas.openxmlformats.org/officeDocument/2006/relationships/tags" Target="../tags/tag366.xml"/><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tags" Target="../tags/tag374.xml"/><Relationship Id="rId7" Type="http://schemas.openxmlformats.org/officeDocument/2006/relationships/tags" Target="../tags/tag373.xml"/><Relationship Id="rId6" Type="http://schemas.openxmlformats.org/officeDocument/2006/relationships/image" Target="../media/image3.png"/><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image" Target="../media/image2.png"/><Relationship Id="rId2" Type="http://schemas.openxmlformats.org/officeDocument/2006/relationships/tags" Target="../tags/tag370.xml"/><Relationship Id="rId10" Type="http://schemas.openxmlformats.org/officeDocument/2006/relationships/tags" Target="../tags/tag376.xm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image" Target="../media/image3.png"/><Relationship Id="rId5" Type="http://schemas.openxmlformats.org/officeDocument/2006/relationships/tags" Target="../tags/tag379.xml"/><Relationship Id="rId4" Type="http://schemas.openxmlformats.org/officeDocument/2006/relationships/tags" Target="../tags/tag378.xml"/><Relationship Id="rId3" Type="http://schemas.openxmlformats.org/officeDocument/2006/relationships/image" Target="../media/image2.png"/><Relationship Id="rId2" Type="http://schemas.openxmlformats.org/officeDocument/2006/relationships/tags" Target="../tags/tag377.xml"/><Relationship Id="rId10" Type="http://schemas.openxmlformats.org/officeDocument/2006/relationships/tags" Target="../tags/tag383.xm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image" Target="../media/image3.png"/><Relationship Id="rId5" Type="http://schemas.openxmlformats.org/officeDocument/2006/relationships/tags" Target="../tags/tag386.xml"/><Relationship Id="rId4" Type="http://schemas.openxmlformats.org/officeDocument/2006/relationships/tags" Target="../tags/tag385.xml"/><Relationship Id="rId3" Type="http://schemas.openxmlformats.org/officeDocument/2006/relationships/image" Target="../media/image2.png"/><Relationship Id="rId2" Type="http://schemas.openxmlformats.org/officeDocument/2006/relationships/tags" Target="../tags/tag384.xml"/><Relationship Id="rId10" Type="http://schemas.openxmlformats.org/officeDocument/2006/relationships/tags" Target="../tags/tag390.xm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tags" Target="../tags/tag395.xml"/><Relationship Id="rId7" Type="http://schemas.openxmlformats.org/officeDocument/2006/relationships/tags" Target="../tags/tag394.xml"/><Relationship Id="rId6" Type="http://schemas.openxmlformats.org/officeDocument/2006/relationships/image" Target="../media/image3.png"/><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image" Target="../media/image2.png"/><Relationship Id="rId2" Type="http://schemas.openxmlformats.org/officeDocument/2006/relationships/tags" Target="../tags/tag391.xml"/><Relationship Id="rId10" Type="http://schemas.openxmlformats.org/officeDocument/2006/relationships/tags" Target="../tags/tag397.xm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image" Target="../media/image1.png"/><Relationship Id="rId2" Type="http://schemas.openxmlformats.org/officeDocument/2006/relationships/tags" Target="../tags/tag398.xm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3" Type="http://schemas.openxmlformats.org/officeDocument/2006/relationships/image" Target="../media/image1.png"/><Relationship Id="rId2" Type="http://schemas.openxmlformats.org/officeDocument/2006/relationships/tags" Target="../tags/tag409.xml"/><Relationship Id="rId13" Type="http://schemas.openxmlformats.org/officeDocument/2006/relationships/tags" Target="../tags/tag419.xml"/><Relationship Id="rId12" Type="http://schemas.openxmlformats.org/officeDocument/2006/relationships/tags" Target="../tags/tag418.xml"/><Relationship Id="rId11" Type="http://schemas.openxmlformats.org/officeDocument/2006/relationships/tags" Target="../tags/tag417.xml"/><Relationship Id="rId10" Type="http://schemas.openxmlformats.org/officeDocument/2006/relationships/tags" Target="../tags/tag416.xml"/><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425.xml"/><Relationship Id="rId8" Type="http://schemas.openxmlformats.org/officeDocument/2006/relationships/tags" Target="../tags/tag424.xml"/><Relationship Id="rId7" Type="http://schemas.openxmlformats.org/officeDocument/2006/relationships/tags" Target="../tags/tag423.xml"/><Relationship Id="rId6" Type="http://schemas.openxmlformats.org/officeDocument/2006/relationships/image" Target="../media/image3.png"/><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image" Target="../media/image2.png"/><Relationship Id="rId2" Type="http://schemas.openxmlformats.org/officeDocument/2006/relationships/tags" Target="../tags/tag420.xml"/><Relationship Id="rId10" Type="http://schemas.openxmlformats.org/officeDocument/2006/relationships/tags" Target="../tags/tag426.xml"/><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tags" Target="../tags/tag432.xml"/><Relationship Id="rId7" Type="http://schemas.openxmlformats.org/officeDocument/2006/relationships/tags" Target="../tags/tag431.xml"/><Relationship Id="rId6" Type="http://schemas.openxmlformats.org/officeDocument/2006/relationships/tags" Target="../tags/tag430.xml"/><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image" Target="../media/image1.png"/><Relationship Id="rId2" Type="http://schemas.openxmlformats.org/officeDocument/2006/relationships/tags" Target="../tags/tag427.xml"/><Relationship Id="rId13" Type="http://schemas.openxmlformats.org/officeDocument/2006/relationships/tags" Target="../tags/tag437.xml"/><Relationship Id="rId12" Type="http://schemas.openxmlformats.org/officeDocument/2006/relationships/tags" Target="../tags/tag436.xml"/><Relationship Id="rId11" Type="http://schemas.openxmlformats.org/officeDocument/2006/relationships/tags" Target="../tags/tag435.xml"/><Relationship Id="rId10" Type="http://schemas.openxmlformats.org/officeDocument/2006/relationships/tags" Target="../tags/tag434.xm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image" Target="../media/image3.png"/><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2.png"/><Relationship Id="rId2" Type="http://schemas.openxmlformats.org/officeDocument/2006/relationships/tags" Target="../tags/tag37.xml"/><Relationship Id="rId10" Type="http://schemas.openxmlformats.org/officeDocument/2006/relationships/tags" Target="../tags/tag43.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443.xml"/><Relationship Id="rId8" Type="http://schemas.openxmlformats.org/officeDocument/2006/relationships/tags" Target="../tags/tag442.xml"/><Relationship Id="rId7" Type="http://schemas.openxmlformats.org/officeDocument/2006/relationships/tags" Target="../tags/tag441.xml"/><Relationship Id="rId6" Type="http://schemas.openxmlformats.org/officeDocument/2006/relationships/image" Target="../media/image3.png"/><Relationship Id="rId5" Type="http://schemas.openxmlformats.org/officeDocument/2006/relationships/tags" Target="../tags/tag440.xml"/><Relationship Id="rId4" Type="http://schemas.openxmlformats.org/officeDocument/2006/relationships/tags" Target="../tags/tag439.xml"/><Relationship Id="rId3" Type="http://schemas.openxmlformats.org/officeDocument/2006/relationships/image" Target="../media/image2.png"/><Relationship Id="rId2" Type="http://schemas.openxmlformats.org/officeDocument/2006/relationships/tags" Target="../tags/tag438.xml"/><Relationship Id="rId10" Type="http://schemas.openxmlformats.org/officeDocument/2006/relationships/tags" Target="../tags/tag444.xm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tags" Target="../tags/tag449.xml"/><Relationship Id="rId7" Type="http://schemas.openxmlformats.org/officeDocument/2006/relationships/tags" Target="../tags/tag448.xml"/><Relationship Id="rId6" Type="http://schemas.openxmlformats.org/officeDocument/2006/relationships/image" Target="../media/image3.png"/><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image" Target="../media/image2.png"/><Relationship Id="rId2" Type="http://schemas.openxmlformats.org/officeDocument/2006/relationships/tags" Target="../tags/tag445.xml"/><Relationship Id="rId10" Type="http://schemas.openxmlformats.org/officeDocument/2006/relationships/tags" Target="../tags/tag451.xml"/><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457.xml"/><Relationship Id="rId8" Type="http://schemas.openxmlformats.org/officeDocument/2006/relationships/tags" Target="../tags/tag456.xml"/><Relationship Id="rId7" Type="http://schemas.openxmlformats.org/officeDocument/2006/relationships/tags" Target="../tags/tag455.xml"/><Relationship Id="rId6" Type="http://schemas.openxmlformats.org/officeDocument/2006/relationships/image" Target="../media/image3.png"/><Relationship Id="rId5" Type="http://schemas.openxmlformats.org/officeDocument/2006/relationships/tags" Target="../tags/tag454.xml"/><Relationship Id="rId4" Type="http://schemas.openxmlformats.org/officeDocument/2006/relationships/tags" Target="../tags/tag453.xml"/><Relationship Id="rId3" Type="http://schemas.openxmlformats.org/officeDocument/2006/relationships/image" Target="../media/image2.png"/><Relationship Id="rId2" Type="http://schemas.openxmlformats.org/officeDocument/2006/relationships/tags" Target="../tags/tag452.xml"/><Relationship Id="rId10" Type="http://schemas.openxmlformats.org/officeDocument/2006/relationships/tags" Target="../tags/tag458.xml"/><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464.xml"/><Relationship Id="rId8" Type="http://schemas.openxmlformats.org/officeDocument/2006/relationships/tags" Target="../tags/tag463.xml"/><Relationship Id="rId7" Type="http://schemas.openxmlformats.org/officeDocument/2006/relationships/tags" Target="../tags/tag462.xml"/><Relationship Id="rId6" Type="http://schemas.openxmlformats.org/officeDocument/2006/relationships/image" Target="../media/image3.png"/><Relationship Id="rId5" Type="http://schemas.openxmlformats.org/officeDocument/2006/relationships/tags" Target="../tags/tag461.xml"/><Relationship Id="rId4" Type="http://schemas.openxmlformats.org/officeDocument/2006/relationships/tags" Target="../tags/tag460.xml"/><Relationship Id="rId3" Type="http://schemas.openxmlformats.org/officeDocument/2006/relationships/image" Target="../media/image2.png"/><Relationship Id="rId2" Type="http://schemas.openxmlformats.org/officeDocument/2006/relationships/tags" Target="../tags/tag459.xml"/><Relationship Id="rId10" Type="http://schemas.openxmlformats.org/officeDocument/2006/relationships/tags" Target="../tags/tag465.xml"/><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7" Type="http://schemas.openxmlformats.org/officeDocument/2006/relationships/tags" Target="../tags/tag470.xml"/><Relationship Id="rId6" Type="http://schemas.openxmlformats.org/officeDocument/2006/relationships/tags" Target="../tags/tag469.xml"/><Relationship Id="rId5" Type="http://schemas.openxmlformats.org/officeDocument/2006/relationships/tags" Target="../tags/tag468.xml"/><Relationship Id="rId4" Type="http://schemas.openxmlformats.org/officeDocument/2006/relationships/tags" Target="../tags/tag467.xml"/><Relationship Id="rId3" Type="http://schemas.openxmlformats.org/officeDocument/2006/relationships/image" Target="../media/image1.png"/><Relationship Id="rId2" Type="http://schemas.openxmlformats.org/officeDocument/2006/relationships/tags" Target="../tags/tag466.xml"/><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483.xml"/><Relationship Id="rId8" Type="http://schemas.openxmlformats.org/officeDocument/2006/relationships/tags" Target="../tags/tag482.xml"/><Relationship Id="rId7" Type="http://schemas.openxmlformats.org/officeDocument/2006/relationships/tags" Target="../tags/tag481.x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 Id="rId3" Type="http://schemas.openxmlformats.org/officeDocument/2006/relationships/image" Target="../media/image1.png"/><Relationship Id="rId2" Type="http://schemas.openxmlformats.org/officeDocument/2006/relationships/tags" Target="../tags/tag477.xml"/><Relationship Id="rId13" Type="http://schemas.openxmlformats.org/officeDocument/2006/relationships/tags" Target="../tags/tag487.xml"/><Relationship Id="rId12" Type="http://schemas.openxmlformats.org/officeDocument/2006/relationships/tags" Target="../tags/tag486.xml"/><Relationship Id="rId11" Type="http://schemas.openxmlformats.org/officeDocument/2006/relationships/tags" Target="../tags/tag485.xml"/><Relationship Id="rId10" Type="http://schemas.openxmlformats.org/officeDocument/2006/relationships/tags" Target="../tags/tag484.xm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image" Target="../media/image3.png"/><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image" Target="../media/image2.png"/><Relationship Id="rId2" Type="http://schemas.openxmlformats.org/officeDocument/2006/relationships/tags" Target="../tags/tag488.xml"/><Relationship Id="rId10" Type="http://schemas.openxmlformats.org/officeDocument/2006/relationships/tags" Target="../tags/tag494.xml"/><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image" Target="../media/image3.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2.png"/><Relationship Id="rId2" Type="http://schemas.openxmlformats.org/officeDocument/2006/relationships/tags" Target="../tags/tag44.xml"/><Relationship Id="rId10" Type="http://schemas.openxmlformats.org/officeDocument/2006/relationships/tags" Target="../tags/tag50.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501.xml"/><Relationship Id="rId8" Type="http://schemas.openxmlformats.org/officeDocument/2006/relationships/tags" Target="../tags/tag500.xml"/><Relationship Id="rId7" Type="http://schemas.openxmlformats.org/officeDocument/2006/relationships/tags" Target="../tags/tag499.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image" Target="../media/image1.png"/><Relationship Id="rId2" Type="http://schemas.openxmlformats.org/officeDocument/2006/relationships/tags" Target="../tags/tag495.xml"/><Relationship Id="rId13" Type="http://schemas.openxmlformats.org/officeDocument/2006/relationships/tags" Target="../tags/tag505.xml"/><Relationship Id="rId12" Type="http://schemas.openxmlformats.org/officeDocument/2006/relationships/tags" Target="../tags/tag504.xml"/><Relationship Id="rId11" Type="http://schemas.openxmlformats.org/officeDocument/2006/relationships/tags" Target="../tags/tag503.xml"/><Relationship Id="rId10" Type="http://schemas.openxmlformats.org/officeDocument/2006/relationships/tags" Target="../tags/tag502.xml"/><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511.xml"/><Relationship Id="rId8" Type="http://schemas.openxmlformats.org/officeDocument/2006/relationships/tags" Target="../tags/tag510.xml"/><Relationship Id="rId7" Type="http://schemas.openxmlformats.org/officeDocument/2006/relationships/tags" Target="../tags/tag509.xml"/><Relationship Id="rId6" Type="http://schemas.openxmlformats.org/officeDocument/2006/relationships/image" Target="../media/image3.png"/><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image" Target="../media/image2.png"/><Relationship Id="rId2" Type="http://schemas.openxmlformats.org/officeDocument/2006/relationships/tags" Target="../tags/tag506.xml"/><Relationship Id="rId10" Type="http://schemas.openxmlformats.org/officeDocument/2006/relationships/tags" Target="../tags/tag512.xm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518.xml"/><Relationship Id="rId8" Type="http://schemas.openxmlformats.org/officeDocument/2006/relationships/tags" Target="../tags/tag517.xml"/><Relationship Id="rId7" Type="http://schemas.openxmlformats.org/officeDocument/2006/relationships/tags" Target="../tags/tag516.xml"/><Relationship Id="rId6" Type="http://schemas.openxmlformats.org/officeDocument/2006/relationships/image" Target="../media/image3.png"/><Relationship Id="rId5" Type="http://schemas.openxmlformats.org/officeDocument/2006/relationships/tags" Target="../tags/tag515.xml"/><Relationship Id="rId4" Type="http://schemas.openxmlformats.org/officeDocument/2006/relationships/tags" Target="../tags/tag514.xml"/><Relationship Id="rId3" Type="http://schemas.openxmlformats.org/officeDocument/2006/relationships/image" Target="../media/image2.png"/><Relationship Id="rId2" Type="http://schemas.openxmlformats.org/officeDocument/2006/relationships/tags" Target="../tags/tag513.xml"/><Relationship Id="rId10" Type="http://schemas.openxmlformats.org/officeDocument/2006/relationships/tags" Target="../tags/tag519.xm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image" Target="../media/image3.png"/><Relationship Id="rId5" Type="http://schemas.openxmlformats.org/officeDocument/2006/relationships/tags" Target="../tags/tag522.xml"/><Relationship Id="rId4" Type="http://schemas.openxmlformats.org/officeDocument/2006/relationships/tags" Target="../tags/tag521.xml"/><Relationship Id="rId3" Type="http://schemas.openxmlformats.org/officeDocument/2006/relationships/image" Target="../media/image2.png"/><Relationship Id="rId2" Type="http://schemas.openxmlformats.org/officeDocument/2006/relationships/tags" Target="../tags/tag520.xml"/><Relationship Id="rId10" Type="http://schemas.openxmlformats.org/officeDocument/2006/relationships/tags" Target="../tags/tag526.xm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9" Type="http://schemas.openxmlformats.org/officeDocument/2006/relationships/tags" Target="../tags/tag532.xml"/><Relationship Id="rId8" Type="http://schemas.openxmlformats.org/officeDocument/2006/relationships/tags" Target="../tags/tag531.xml"/><Relationship Id="rId7" Type="http://schemas.openxmlformats.org/officeDocument/2006/relationships/tags" Target="../tags/tag530.xml"/><Relationship Id="rId6" Type="http://schemas.openxmlformats.org/officeDocument/2006/relationships/image" Target="../media/image3.png"/><Relationship Id="rId5" Type="http://schemas.openxmlformats.org/officeDocument/2006/relationships/tags" Target="../tags/tag529.xml"/><Relationship Id="rId4" Type="http://schemas.openxmlformats.org/officeDocument/2006/relationships/tags" Target="../tags/tag528.xml"/><Relationship Id="rId3" Type="http://schemas.openxmlformats.org/officeDocument/2006/relationships/image" Target="../media/image2.png"/><Relationship Id="rId2" Type="http://schemas.openxmlformats.org/officeDocument/2006/relationships/tags" Target="../tags/tag527.xml"/><Relationship Id="rId10" Type="http://schemas.openxmlformats.org/officeDocument/2006/relationships/tags" Target="../tags/tag533.xml"/><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7" Type="http://schemas.openxmlformats.org/officeDocument/2006/relationships/tags" Target="../tags/tag538.xml"/><Relationship Id="rId6" Type="http://schemas.openxmlformats.org/officeDocument/2006/relationships/tags" Target="../tags/tag537.xml"/><Relationship Id="rId5" Type="http://schemas.openxmlformats.org/officeDocument/2006/relationships/tags" Target="../tags/tag536.xml"/><Relationship Id="rId4" Type="http://schemas.openxmlformats.org/officeDocument/2006/relationships/tags" Target="../tags/tag535.xml"/><Relationship Id="rId3" Type="http://schemas.openxmlformats.org/officeDocument/2006/relationships/image" Target="../media/image1.png"/><Relationship Id="rId2" Type="http://schemas.openxmlformats.org/officeDocument/2006/relationships/tags" Target="../tags/tag534.xml"/><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8195" name="图片 19"/>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8196" name="图片 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9" name="矩形 8"/>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8198" name="组合 9"/>
          <p:cNvGrpSpPr/>
          <p:nvPr/>
        </p:nvGrpSpPr>
        <p:grpSpPr>
          <a:xfrm>
            <a:off x="2663825" y="1806575"/>
            <a:ext cx="849313" cy="1130300"/>
            <a:chOff x="4492171" y="2097770"/>
            <a:chExt cx="950686" cy="950686"/>
          </a:xfrm>
        </p:grpSpPr>
        <p:cxnSp>
          <p:nvCxnSpPr>
            <p:cNvPr id="11" name="直接连接符 10"/>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201" name="组合 12"/>
          <p:cNvGrpSpPr/>
          <p:nvPr/>
        </p:nvGrpSpPr>
        <p:grpSpPr>
          <a:xfrm flipH="1" flipV="1">
            <a:off x="5630863" y="3602038"/>
            <a:ext cx="849312" cy="1131887"/>
            <a:chOff x="4492171" y="2097770"/>
            <a:chExt cx="950686" cy="950686"/>
          </a:xfrm>
        </p:grpSpPr>
        <p:cxnSp>
          <p:nvCxnSpPr>
            <p:cNvPr id="14" name="直接连接符 13"/>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custDataLst>
              <p:tags r:id="rId10"/>
            </p:custDataLst>
          </p:nvPr>
        </p:nvSpPr>
        <p:spPr>
          <a:xfrm>
            <a:off x="3024188" y="3200400"/>
            <a:ext cx="3095625" cy="36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sp>
        <p:nvSpPr>
          <p:cNvPr id="2" name="标题 1"/>
          <p:cNvSpPr>
            <a:spLocks noGrp="1"/>
          </p:cNvSpPr>
          <p:nvPr>
            <p:ph type="ctrTitle" hasCustomPrompt="1"/>
          </p:nvPr>
        </p:nvSpPr>
        <p:spPr>
          <a:xfrm>
            <a:off x="2664278" y="2181542"/>
            <a:ext cx="3815444" cy="864449"/>
          </a:xfrm>
        </p:spPr>
        <p:txBody>
          <a:bodyPr lIns="90000" tIns="46800" rIns="90000" bIns="46800"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2664278" y="3710505"/>
            <a:ext cx="3815444" cy="647242"/>
          </a:xfrm>
        </p:spPr>
        <p:txBody>
          <a:bodyPr lIns="90000" tIns="46800" rIns="90000" bIns="46800">
            <a:normAutofit/>
          </a:bodyPr>
          <a:lstStyle>
            <a:lvl1pPr marL="0" indent="0" algn="ctr">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21" name="文本占位符 20"/>
          <p:cNvSpPr>
            <a:spLocks noGrp="1"/>
          </p:cNvSpPr>
          <p:nvPr>
            <p:ph type="body" sz="quarter" idx="13" hasCustomPrompt="1"/>
          </p:nvPr>
        </p:nvSpPr>
        <p:spPr>
          <a:xfrm>
            <a:off x="3024455" y="3206305"/>
            <a:ext cx="1409972" cy="358976"/>
          </a:xfrm>
        </p:spPr>
        <p:txBody>
          <a:bodyPr>
            <a:no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24" name="文本占位符 23"/>
          <p:cNvSpPr>
            <a:spLocks noGrp="1"/>
          </p:cNvSpPr>
          <p:nvPr>
            <p:ph type="body" sz="quarter" idx="14" hasCustomPrompt="1"/>
          </p:nvPr>
        </p:nvSpPr>
        <p:spPr>
          <a:xfrm>
            <a:off x="4446245" y="3206305"/>
            <a:ext cx="1674248" cy="358976"/>
          </a:xfrm>
        </p:spPr>
        <p:txBody>
          <a:bodyPr>
            <a:norm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14339" name="图片 5"/>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14340"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14341"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14342"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5363" name="图片 5"/>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15364" name="图片 6"/>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2" name="标题 1"/>
          <p:cNvSpPr>
            <a:spLocks noGrp="1"/>
          </p:cNvSpPr>
          <p:nvPr>
            <p:ph type="title" hasCustomPrompt="1"/>
          </p:nvPr>
        </p:nvSpPr>
        <p:spPr>
          <a:xfrm>
            <a:off x="1012984" y="1666240"/>
            <a:ext cx="7118033" cy="1470660"/>
          </a:xfrm>
        </p:spPr>
        <p:txBody>
          <a:bodyPr anchor="b">
            <a:noAutofit/>
          </a:bodyPr>
          <a:lstStyle>
            <a:lvl1pPr algn="ctr">
              <a:defRPr sz="4950">
                <a:solidFill>
                  <a:schemeClr val="tx2"/>
                </a:solidFill>
              </a:defRPr>
            </a:lvl1pPr>
          </a:lstStyle>
          <a:p>
            <a:pPr fontAlgn="auto"/>
            <a:r>
              <a:rPr lang="zh-CN" altLang="en-US" sz="4950" strike="noStrike" noProof="1" dirty="0"/>
              <a:t>单击此处编辑标题</a:t>
            </a:r>
            <a:endParaRPr lang="zh-CN" altLang="en-US" strike="noStrike" noProof="1" dirty="0"/>
          </a:p>
        </p:txBody>
      </p:sp>
      <p:sp>
        <p:nvSpPr>
          <p:cNvPr id="9" name="文本占位符 8"/>
          <p:cNvSpPr>
            <a:spLocks noGrp="1"/>
          </p:cNvSpPr>
          <p:nvPr>
            <p:ph type="body" sz="quarter" idx="13"/>
          </p:nvPr>
        </p:nvSpPr>
        <p:spPr>
          <a:xfrm>
            <a:off x="1012984" y="3314700"/>
            <a:ext cx="7118033" cy="1666875"/>
          </a:xfrm>
        </p:spPr>
        <p:txBody>
          <a:bodyPr>
            <a:normAutofit/>
          </a:bodyPr>
          <a:lstStyle>
            <a:lvl1pPr marL="0" indent="0" algn="ctr">
              <a:buNone/>
              <a:defRPr sz="2100">
                <a:solidFill>
                  <a:schemeClr val="tx2"/>
                </a:solidFill>
              </a:defRPr>
            </a:lvl1pPr>
          </a:lstStyle>
          <a:p>
            <a:pPr lvl="0" fontAlgn="auto"/>
            <a:endParaRPr lang="zh-CN" altLang="en-US" strike="noStrike" noProof="1" dirty="0"/>
          </a:p>
        </p:txBody>
      </p:sp>
      <p:sp>
        <p:nvSpPr>
          <p:cNvPr id="3" name="日期占位符 2"/>
          <p:cNvSpPr>
            <a:spLocks noGrp="1"/>
          </p:cNvSpPr>
          <p:nvPr>
            <p:ph type="dt" sz="half" idx="10"/>
            <p:custDataLst>
              <p:tags r:id="rId5"/>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16387" name="图片 19"/>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16388" name="图片 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9" name="矩形 8"/>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16390" name="组合 9"/>
          <p:cNvGrpSpPr/>
          <p:nvPr/>
        </p:nvGrpSpPr>
        <p:grpSpPr>
          <a:xfrm>
            <a:off x="2663825" y="1806575"/>
            <a:ext cx="849313" cy="1130300"/>
            <a:chOff x="4492171" y="2097770"/>
            <a:chExt cx="950686" cy="950686"/>
          </a:xfrm>
        </p:grpSpPr>
        <p:cxnSp>
          <p:nvCxnSpPr>
            <p:cNvPr id="11" name="直接连接符 10"/>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393" name="组合 12"/>
          <p:cNvGrpSpPr/>
          <p:nvPr/>
        </p:nvGrpSpPr>
        <p:grpSpPr>
          <a:xfrm flipH="1" flipV="1">
            <a:off x="5630863" y="3602038"/>
            <a:ext cx="849312" cy="1131887"/>
            <a:chOff x="4492171" y="2097770"/>
            <a:chExt cx="950686" cy="950686"/>
          </a:xfrm>
        </p:grpSpPr>
        <p:cxnSp>
          <p:nvCxnSpPr>
            <p:cNvPr id="14" name="直接连接符 13"/>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custDataLst>
              <p:tags r:id="rId10"/>
            </p:custDataLst>
          </p:nvPr>
        </p:nvSpPr>
        <p:spPr>
          <a:xfrm>
            <a:off x="3024188" y="3200400"/>
            <a:ext cx="3095625" cy="36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sp>
        <p:nvSpPr>
          <p:cNvPr id="2" name="标题 1"/>
          <p:cNvSpPr>
            <a:spLocks noGrp="1"/>
          </p:cNvSpPr>
          <p:nvPr>
            <p:ph type="ctrTitle" hasCustomPrompt="1"/>
          </p:nvPr>
        </p:nvSpPr>
        <p:spPr>
          <a:xfrm>
            <a:off x="2664278" y="2181542"/>
            <a:ext cx="3815444" cy="864449"/>
          </a:xfrm>
        </p:spPr>
        <p:txBody>
          <a:bodyPr lIns="90000" tIns="46800" rIns="90000" bIns="46800"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2664278" y="3710505"/>
            <a:ext cx="3815444" cy="647242"/>
          </a:xfrm>
        </p:spPr>
        <p:txBody>
          <a:bodyPr lIns="90000" tIns="46800" rIns="90000" bIns="46800">
            <a:normAutofit/>
          </a:bodyPr>
          <a:lstStyle>
            <a:lvl1pPr marL="0" indent="0" algn="ctr">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21" name="文本占位符 20"/>
          <p:cNvSpPr>
            <a:spLocks noGrp="1"/>
          </p:cNvSpPr>
          <p:nvPr>
            <p:ph type="body" sz="quarter" idx="13" hasCustomPrompt="1"/>
          </p:nvPr>
        </p:nvSpPr>
        <p:spPr>
          <a:xfrm>
            <a:off x="3024455" y="3206305"/>
            <a:ext cx="1409972" cy="358976"/>
          </a:xfrm>
        </p:spPr>
        <p:txBody>
          <a:bodyPr>
            <a:no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24" name="文本占位符 23"/>
          <p:cNvSpPr>
            <a:spLocks noGrp="1"/>
          </p:cNvSpPr>
          <p:nvPr>
            <p:ph type="body" sz="quarter" idx="14" hasCustomPrompt="1"/>
          </p:nvPr>
        </p:nvSpPr>
        <p:spPr>
          <a:xfrm>
            <a:off x="4446245" y="3206305"/>
            <a:ext cx="1674248" cy="358976"/>
          </a:xfrm>
        </p:spPr>
        <p:txBody>
          <a:bodyPr>
            <a:norm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17411" name="图片 6"/>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17412"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17413"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17414"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18435" name="图片 16"/>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18436" name="图片 1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7" name="矩形 6"/>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18438" name="组合 7"/>
          <p:cNvGrpSpPr/>
          <p:nvPr/>
        </p:nvGrpSpPr>
        <p:grpSpPr>
          <a:xfrm>
            <a:off x="2663825" y="1806575"/>
            <a:ext cx="849313" cy="1130300"/>
            <a:chOff x="4492171" y="2097770"/>
            <a:chExt cx="950686" cy="950686"/>
          </a:xfrm>
        </p:grpSpPr>
        <p:cxnSp>
          <p:nvCxnSpPr>
            <p:cNvPr id="9" name="直接连接符 8"/>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8441" name="组合 10"/>
          <p:cNvGrpSpPr/>
          <p:nvPr/>
        </p:nvGrpSpPr>
        <p:grpSpPr>
          <a:xfrm flipH="1" flipV="1">
            <a:off x="5630863" y="3602038"/>
            <a:ext cx="849312" cy="1131887"/>
            <a:chOff x="4492171" y="2097770"/>
            <a:chExt cx="950686" cy="950686"/>
          </a:xfrm>
        </p:grpSpPr>
        <p:cxnSp>
          <p:nvCxnSpPr>
            <p:cNvPr id="12" name="直接连接符 11"/>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custDataLst>
              <p:tags r:id="rId10"/>
            </p:custDataLst>
          </p:nvPr>
        </p:nvSpPr>
        <p:spPr>
          <a:xfrm>
            <a:off x="3024188" y="3211513"/>
            <a:ext cx="3095625"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
        <p:nvSpPr>
          <p:cNvPr id="2" name="标题 1"/>
          <p:cNvSpPr>
            <a:spLocks noGrp="1"/>
          </p:cNvSpPr>
          <p:nvPr>
            <p:ph type="title" hasCustomPrompt="1"/>
          </p:nvPr>
        </p:nvSpPr>
        <p:spPr>
          <a:xfrm>
            <a:off x="2664278" y="2086951"/>
            <a:ext cx="3815445" cy="1041847"/>
          </a:xfrm>
        </p:spPr>
        <p:txBody>
          <a:bodyPr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p:nvPr>
        </p:nvSpPr>
        <p:spPr>
          <a:xfrm>
            <a:off x="2664278" y="3636235"/>
            <a:ext cx="3815444" cy="763367"/>
          </a:xfrm>
        </p:spPr>
        <p:txBody>
          <a:bodyPr>
            <a:normAutofit/>
          </a:bodyPr>
          <a:lstStyle>
            <a:lvl1pPr marL="0" indent="0" algn="ctr">
              <a:buNone/>
              <a:defRPr sz="135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单击此处编辑母版文本样式</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19459"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19460"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19461"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19462"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286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36437"/>
            <a:ext cx="3868340"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505075"/>
            <a:ext cx="3868340"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36437"/>
            <a:ext cx="3887391"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505075"/>
            <a:ext cx="3887391"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20483" name="图片 9"/>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0484" name="图片 6"/>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0485" name="图片 7"/>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0486" name="图片 8"/>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日期占位符 1"/>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pic>
        <p:nvPicPr>
          <p:cNvPr id="21507"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1508"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1509"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1510"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a:xfrm>
            <a:off x="629840" y="457200"/>
            <a:ext cx="3123900" cy="1600200"/>
          </a:xfrm>
        </p:spPr>
        <p:txBody>
          <a:bodyPr anchor="t" anchorCtr="0">
            <a:normAutofit/>
          </a:bodyPr>
          <a:lstStyle>
            <a:lvl1pPr>
              <a:defRPr sz="2700"/>
            </a:lvl1pPr>
          </a:lstStyle>
          <a:p>
            <a:pPr fontAlgn="auto"/>
            <a:r>
              <a:rPr lang="zh-CN" altLang="en-US" strike="noStrike" noProof="1" dirty="0"/>
              <a:t>单击此处编辑母版标题样式</a:t>
            </a:r>
            <a:endParaRPr lang="zh-CN" altLang="en-US" strike="noStrike" noProof="1" dirty="0"/>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9219" name="图片 6"/>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9220"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9221"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9222"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57654" y="365125"/>
            <a:ext cx="957695" cy="5811838"/>
          </a:xfrm>
        </p:spPr>
        <p:txBody>
          <a:bodyPr vert="eaVert">
            <a:normAutofit/>
          </a:bodyPr>
          <a:lstStyle>
            <a:lvl1pPr>
              <a:defRPr sz="27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49" y="365125"/>
            <a:ext cx="6776605"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22531" name="图片 5"/>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2532"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2533"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2534"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23555" name="图片 5"/>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23556" name="图片 6"/>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2" name="标题 1"/>
          <p:cNvSpPr>
            <a:spLocks noGrp="1"/>
          </p:cNvSpPr>
          <p:nvPr>
            <p:ph type="title" hasCustomPrompt="1"/>
          </p:nvPr>
        </p:nvSpPr>
        <p:spPr>
          <a:xfrm>
            <a:off x="1012984" y="1666240"/>
            <a:ext cx="7118033" cy="1470660"/>
          </a:xfrm>
        </p:spPr>
        <p:txBody>
          <a:bodyPr anchor="b">
            <a:noAutofit/>
          </a:bodyPr>
          <a:lstStyle>
            <a:lvl1pPr algn="ctr">
              <a:defRPr sz="4950">
                <a:solidFill>
                  <a:schemeClr val="tx2"/>
                </a:solidFill>
              </a:defRPr>
            </a:lvl1pPr>
          </a:lstStyle>
          <a:p>
            <a:pPr fontAlgn="auto"/>
            <a:r>
              <a:rPr lang="zh-CN" altLang="en-US" sz="4950" strike="noStrike" noProof="1" dirty="0"/>
              <a:t>单击此处编辑标题</a:t>
            </a:r>
            <a:endParaRPr lang="zh-CN" altLang="en-US" strike="noStrike" noProof="1" dirty="0"/>
          </a:p>
        </p:txBody>
      </p:sp>
      <p:sp>
        <p:nvSpPr>
          <p:cNvPr id="9" name="文本占位符 8"/>
          <p:cNvSpPr>
            <a:spLocks noGrp="1"/>
          </p:cNvSpPr>
          <p:nvPr>
            <p:ph type="body" sz="quarter" idx="13"/>
          </p:nvPr>
        </p:nvSpPr>
        <p:spPr>
          <a:xfrm>
            <a:off x="1012984" y="3314700"/>
            <a:ext cx="7118033" cy="1666875"/>
          </a:xfrm>
        </p:spPr>
        <p:txBody>
          <a:bodyPr>
            <a:normAutofit/>
          </a:bodyPr>
          <a:lstStyle>
            <a:lvl1pPr marL="0" indent="0" algn="ctr">
              <a:buNone/>
              <a:defRPr sz="2100">
                <a:solidFill>
                  <a:schemeClr val="tx2"/>
                </a:solidFill>
              </a:defRPr>
            </a:lvl1pPr>
          </a:lstStyle>
          <a:p>
            <a:pPr lvl="0" fontAlgn="auto"/>
            <a:endParaRPr lang="zh-CN" altLang="en-US" strike="noStrike" noProof="1" dirty="0"/>
          </a:p>
        </p:txBody>
      </p:sp>
      <p:sp>
        <p:nvSpPr>
          <p:cNvPr id="3" name="日期占位符 2"/>
          <p:cNvSpPr>
            <a:spLocks noGrp="1"/>
          </p:cNvSpPr>
          <p:nvPr>
            <p:ph type="dt" sz="half" idx="10"/>
            <p:custDataLst>
              <p:tags r:id="rId5"/>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4579" name="图片 19"/>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24580" name="图片 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9" name="矩形 8"/>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24582" name="组合 9"/>
          <p:cNvGrpSpPr/>
          <p:nvPr/>
        </p:nvGrpSpPr>
        <p:grpSpPr>
          <a:xfrm>
            <a:off x="2663825" y="1806575"/>
            <a:ext cx="849313" cy="1130300"/>
            <a:chOff x="4492171" y="2097770"/>
            <a:chExt cx="950686" cy="950686"/>
          </a:xfrm>
        </p:grpSpPr>
        <p:cxnSp>
          <p:nvCxnSpPr>
            <p:cNvPr id="11" name="直接连接符 10"/>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585" name="组合 12"/>
          <p:cNvGrpSpPr/>
          <p:nvPr/>
        </p:nvGrpSpPr>
        <p:grpSpPr>
          <a:xfrm flipH="1" flipV="1">
            <a:off x="5630863" y="3602038"/>
            <a:ext cx="849312" cy="1131887"/>
            <a:chOff x="4492171" y="2097770"/>
            <a:chExt cx="950686" cy="950686"/>
          </a:xfrm>
        </p:grpSpPr>
        <p:cxnSp>
          <p:nvCxnSpPr>
            <p:cNvPr id="14" name="直接连接符 13"/>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custDataLst>
              <p:tags r:id="rId10"/>
            </p:custDataLst>
          </p:nvPr>
        </p:nvSpPr>
        <p:spPr>
          <a:xfrm>
            <a:off x="3024188" y="3200400"/>
            <a:ext cx="3095625" cy="36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sp>
        <p:nvSpPr>
          <p:cNvPr id="2" name="标题 1"/>
          <p:cNvSpPr>
            <a:spLocks noGrp="1"/>
          </p:cNvSpPr>
          <p:nvPr>
            <p:ph type="ctrTitle" hasCustomPrompt="1"/>
          </p:nvPr>
        </p:nvSpPr>
        <p:spPr>
          <a:xfrm>
            <a:off x="2664278" y="2181542"/>
            <a:ext cx="3815444" cy="864449"/>
          </a:xfrm>
        </p:spPr>
        <p:txBody>
          <a:bodyPr lIns="90000" tIns="46800" rIns="90000" bIns="46800"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2664278" y="3710505"/>
            <a:ext cx="3815444" cy="647242"/>
          </a:xfrm>
        </p:spPr>
        <p:txBody>
          <a:bodyPr lIns="90000" tIns="46800" rIns="90000" bIns="46800">
            <a:normAutofit/>
          </a:bodyPr>
          <a:lstStyle>
            <a:lvl1pPr marL="0" indent="0" algn="ctr">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21" name="文本占位符 20"/>
          <p:cNvSpPr>
            <a:spLocks noGrp="1"/>
          </p:cNvSpPr>
          <p:nvPr>
            <p:ph type="body" sz="quarter" idx="13" hasCustomPrompt="1"/>
          </p:nvPr>
        </p:nvSpPr>
        <p:spPr>
          <a:xfrm>
            <a:off x="3024455" y="3206305"/>
            <a:ext cx="1409972" cy="358976"/>
          </a:xfrm>
        </p:spPr>
        <p:txBody>
          <a:bodyPr>
            <a:no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24" name="文本占位符 23"/>
          <p:cNvSpPr>
            <a:spLocks noGrp="1"/>
          </p:cNvSpPr>
          <p:nvPr>
            <p:ph type="body" sz="quarter" idx="14" hasCustomPrompt="1"/>
          </p:nvPr>
        </p:nvSpPr>
        <p:spPr>
          <a:xfrm>
            <a:off x="4446245" y="3206305"/>
            <a:ext cx="1674248" cy="358976"/>
          </a:xfrm>
        </p:spPr>
        <p:txBody>
          <a:bodyPr>
            <a:norm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25603" name="图片 6"/>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5604"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5605"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5606"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26627" name="图片 16"/>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26628" name="图片 1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7" name="矩形 6"/>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26630" name="组合 7"/>
          <p:cNvGrpSpPr/>
          <p:nvPr/>
        </p:nvGrpSpPr>
        <p:grpSpPr>
          <a:xfrm>
            <a:off x="2663825" y="1806575"/>
            <a:ext cx="849313" cy="1130300"/>
            <a:chOff x="4492171" y="2097770"/>
            <a:chExt cx="950686" cy="950686"/>
          </a:xfrm>
        </p:grpSpPr>
        <p:cxnSp>
          <p:nvCxnSpPr>
            <p:cNvPr id="9" name="直接连接符 8"/>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6633" name="组合 10"/>
          <p:cNvGrpSpPr/>
          <p:nvPr/>
        </p:nvGrpSpPr>
        <p:grpSpPr>
          <a:xfrm flipH="1" flipV="1">
            <a:off x="5630863" y="3602038"/>
            <a:ext cx="849312" cy="1131887"/>
            <a:chOff x="4492171" y="2097770"/>
            <a:chExt cx="950686" cy="950686"/>
          </a:xfrm>
        </p:grpSpPr>
        <p:cxnSp>
          <p:nvCxnSpPr>
            <p:cNvPr id="12" name="直接连接符 11"/>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custDataLst>
              <p:tags r:id="rId10"/>
            </p:custDataLst>
          </p:nvPr>
        </p:nvSpPr>
        <p:spPr>
          <a:xfrm>
            <a:off x="3024188" y="3211513"/>
            <a:ext cx="3095625"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
        <p:nvSpPr>
          <p:cNvPr id="2" name="标题 1"/>
          <p:cNvSpPr>
            <a:spLocks noGrp="1"/>
          </p:cNvSpPr>
          <p:nvPr>
            <p:ph type="title" hasCustomPrompt="1"/>
          </p:nvPr>
        </p:nvSpPr>
        <p:spPr>
          <a:xfrm>
            <a:off x="2664278" y="2086951"/>
            <a:ext cx="3815445" cy="1041847"/>
          </a:xfrm>
        </p:spPr>
        <p:txBody>
          <a:bodyPr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p:nvPr>
        </p:nvSpPr>
        <p:spPr>
          <a:xfrm>
            <a:off x="2664278" y="3636235"/>
            <a:ext cx="3815444" cy="763367"/>
          </a:xfrm>
        </p:spPr>
        <p:txBody>
          <a:bodyPr>
            <a:normAutofit/>
          </a:bodyPr>
          <a:lstStyle>
            <a:lvl1pPr marL="0" indent="0" algn="ctr">
              <a:buNone/>
              <a:defRPr sz="135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单击此处编辑母版文本样式</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27651"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7652"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7653"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7654"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286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36437"/>
            <a:ext cx="3868340"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505075"/>
            <a:ext cx="3868340"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36437"/>
            <a:ext cx="3887391"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505075"/>
            <a:ext cx="3887391"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28675" name="图片 9"/>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8676" name="图片 6"/>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8677" name="图片 7"/>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8678" name="图片 8"/>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日期占位符 1"/>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10243" name="图片 16"/>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10244" name="图片 1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7" name="矩形 6"/>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10246" name="组合 7"/>
          <p:cNvGrpSpPr/>
          <p:nvPr/>
        </p:nvGrpSpPr>
        <p:grpSpPr>
          <a:xfrm>
            <a:off x="2663825" y="1806575"/>
            <a:ext cx="849313" cy="1130300"/>
            <a:chOff x="4492171" y="2097770"/>
            <a:chExt cx="950686" cy="950686"/>
          </a:xfrm>
        </p:grpSpPr>
        <p:cxnSp>
          <p:nvCxnSpPr>
            <p:cNvPr id="9" name="直接连接符 8"/>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249" name="组合 10"/>
          <p:cNvGrpSpPr/>
          <p:nvPr/>
        </p:nvGrpSpPr>
        <p:grpSpPr>
          <a:xfrm flipH="1" flipV="1">
            <a:off x="5630863" y="3602038"/>
            <a:ext cx="849312" cy="1131887"/>
            <a:chOff x="4492171" y="2097770"/>
            <a:chExt cx="950686" cy="950686"/>
          </a:xfrm>
        </p:grpSpPr>
        <p:cxnSp>
          <p:nvCxnSpPr>
            <p:cNvPr id="12" name="直接连接符 11"/>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custDataLst>
              <p:tags r:id="rId10"/>
            </p:custDataLst>
          </p:nvPr>
        </p:nvSpPr>
        <p:spPr>
          <a:xfrm>
            <a:off x="3024188" y="3211513"/>
            <a:ext cx="3095625"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
        <p:nvSpPr>
          <p:cNvPr id="2" name="标题 1"/>
          <p:cNvSpPr>
            <a:spLocks noGrp="1"/>
          </p:cNvSpPr>
          <p:nvPr>
            <p:ph type="title" hasCustomPrompt="1"/>
          </p:nvPr>
        </p:nvSpPr>
        <p:spPr>
          <a:xfrm>
            <a:off x="2664278" y="2086951"/>
            <a:ext cx="3815445" cy="1041847"/>
          </a:xfrm>
        </p:spPr>
        <p:txBody>
          <a:bodyPr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p:nvPr>
        </p:nvSpPr>
        <p:spPr>
          <a:xfrm>
            <a:off x="2664278" y="3636235"/>
            <a:ext cx="3815444" cy="763367"/>
          </a:xfrm>
        </p:spPr>
        <p:txBody>
          <a:bodyPr>
            <a:normAutofit/>
          </a:bodyPr>
          <a:lstStyle>
            <a:lvl1pPr marL="0" indent="0" algn="ctr">
              <a:buNone/>
              <a:defRPr sz="135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单击此处编辑母版文本样式</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pic>
        <p:nvPicPr>
          <p:cNvPr id="29699"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9700"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9701"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9702"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a:xfrm>
            <a:off x="629840" y="457200"/>
            <a:ext cx="3123900" cy="1600200"/>
          </a:xfrm>
        </p:spPr>
        <p:txBody>
          <a:bodyPr anchor="t" anchorCtr="0">
            <a:normAutofit/>
          </a:bodyPr>
          <a:lstStyle>
            <a:lvl1pPr>
              <a:defRPr sz="2700"/>
            </a:lvl1pPr>
          </a:lstStyle>
          <a:p>
            <a:pPr fontAlgn="auto"/>
            <a:r>
              <a:rPr lang="zh-CN" altLang="en-US" strike="noStrike" noProof="1" dirty="0"/>
              <a:t>单击此处编辑母版标题样式</a:t>
            </a:r>
            <a:endParaRPr lang="zh-CN" altLang="en-US" strike="noStrike" noProof="1" dirty="0"/>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57654" y="365125"/>
            <a:ext cx="957695" cy="5811838"/>
          </a:xfrm>
        </p:spPr>
        <p:txBody>
          <a:bodyPr vert="eaVert">
            <a:normAutofit/>
          </a:bodyPr>
          <a:lstStyle>
            <a:lvl1pPr>
              <a:defRPr sz="27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49" y="365125"/>
            <a:ext cx="6776605"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30723" name="图片 5"/>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30724"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30725"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30726"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31747" name="图片 5"/>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31748" name="图片 6"/>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2" name="标题 1"/>
          <p:cNvSpPr>
            <a:spLocks noGrp="1"/>
          </p:cNvSpPr>
          <p:nvPr>
            <p:ph type="title" hasCustomPrompt="1"/>
          </p:nvPr>
        </p:nvSpPr>
        <p:spPr>
          <a:xfrm>
            <a:off x="1012984" y="1666240"/>
            <a:ext cx="7118033" cy="1470660"/>
          </a:xfrm>
        </p:spPr>
        <p:txBody>
          <a:bodyPr anchor="b">
            <a:noAutofit/>
          </a:bodyPr>
          <a:lstStyle>
            <a:lvl1pPr algn="ctr">
              <a:defRPr sz="4950">
                <a:solidFill>
                  <a:schemeClr val="tx2"/>
                </a:solidFill>
              </a:defRPr>
            </a:lvl1pPr>
          </a:lstStyle>
          <a:p>
            <a:pPr fontAlgn="auto"/>
            <a:r>
              <a:rPr lang="zh-CN" altLang="en-US" sz="4950" strike="noStrike" noProof="1" dirty="0"/>
              <a:t>单击此处编辑标题</a:t>
            </a:r>
            <a:endParaRPr lang="zh-CN" altLang="en-US" strike="noStrike" noProof="1" dirty="0"/>
          </a:p>
        </p:txBody>
      </p:sp>
      <p:sp>
        <p:nvSpPr>
          <p:cNvPr id="9" name="文本占位符 8"/>
          <p:cNvSpPr>
            <a:spLocks noGrp="1"/>
          </p:cNvSpPr>
          <p:nvPr>
            <p:ph type="body" sz="quarter" idx="13"/>
          </p:nvPr>
        </p:nvSpPr>
        <p:spPr>
          <a:xfrm>
            <a:off x="1012984" y="3314700"/>
            <a:ext cx="7118033" cy="1666875"/>
          </a:xfrm>
        </p:spPr>
        <p:txBody>
          <a:bodyPr>
            <a:normAutofit/>
          </a:bodyPr>
          <a:lstStyle>
            <a:lvl1pPr marL="0" indent="0" algn="ctr">
              <a:buNone/>
              <a:defRPr sz="2100">
                <a:solidFill>
                  <a:schemeClr val="tx2"/>
                </a:solidFill>
              </a:defRPr>
            </a:lvl1pPr>
          </a:lstStyle>
          <a:p>
            <a:pPr lvl="0" fontAlgn="auto"/>
            <a:endParaRPr lang="zh-CN" altLang="en-US" strike="noStrike" noProof="1" dirty="0"/>
          </a:p>
        </p:txBody>
      </p:sp>
      <p:sp>
        <p:nvSpPr>
          <p:cNvPr id="3" name="日期占位符 2"/>
          <p:cNvSpPr>
            <a:spLocks noGrp="1"/>
          </p:cNvSpPr>
          <p:nvPr>
            <p:ph type="dt" sz="half" idx="10"/>
            <p:custDataLst>
              <p:tags r:id="rId5"/>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32771" name="图片 19"/>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32772" name="图片 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9" name="矩形 8"/>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32774" name="组合 9"/>
          <p:cNvGrpSpPr/>
          <p:nvPr/>
        </p:nvGrpSpPr>
        <p:grpSpPr>
          <a:xfrm>
            <a:off x="2663825" y="1806575"/>
            <a:ext cx="849313" cy="1130300"/>
            <a:chOff x="4492171" y="2097770"/>
            <a:chExt cx="950686" cy="950686"/>
          </a:xfrm>
        </p:grpSpPr>
        <p:cxnSp>
          <p:nvCxnSpPr>
            <p:cNvPr id="11" name="直接连接符 10"/>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2777" name="组合 12"/>
          <p:cNvGrpSpPr/>
          <p:nvPr/>
        </p:nvGrpSpPr>
        <p:grpSpPr>
          <a:xfrm flipH="1" flipV="1">
            <a:off x="5630863" y="3602038"/>
            <a:ext cx="849312" cy="1131887"/>
            <a:chOff x="4492171" y="2097770"/>
            <a:chExt cx="950686" cy="950686"/>
          </a:xfrm>
        </p:grpSpPr>
        <p:cxnSp>
          <p:nvCxnSpPr>
            <p:cNvPr id="14" name="直接连接符 13"/>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custDataLst>
              <p:tags r:id="rId10"/>
            </p:custDataLst>
          </p:nvPr>
        </p:nvSpPr>
        <p:spPr>
          <a:xfrm>
            <a:off x="3024188" y="3200400"/>
            <a:ext cx="3095625" cy="36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sp>
        <p:nvSpPr>
          <p:cNvPr id="2" name="标题 1"/>
          <p:cNvSpPr>
            <a:spLocks noGrp="1"/>
          </p:cNvSpPr>
          <p:nvPr>
            <p:ph type="ctrTitle" hasCustomPrompt="1"/>
          </p:nvPr>
        </p:nvSpPr>
        <p:spPr>
          <a:xfrm>
            <a:off x="2664278" y="2181542"/>
            <a:ext cx="3815444" cy="864449"/>
          </a:xfrm>
        </p:spPr>
        <p:txBody>
          <a:bodyPr lIns="90000" tIns="46800" rIns="90000" bIns="46800"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2664278" y="3710505"/>
            <a:ext cx="3815444" cy="647242"/>
          </a:xfrm>
        </p:spPr>
        <p:txBody>
          <a:bodyPr lIns="90000" tIns="46800" rIns="90000" bIns="46800">
            <a:normAutofit/>
          </a:bodyPr>
          <a:lstStyle>
            <a:lvl1pPr marL="0" indent="0" algn="ctr">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21" name="文本占位符 20"/>
          <p:cNvSpPr>
            <a:spLocks noGrp="1"/>
          </p:cNvSpPr>
          <p:nvPr>
            <p:ph type="body" sz="quarter" idx="13" hasCustomPrompt="1"/>
          </p:nvPr>
        </p:nvSpPr>
        <p:spPr>
          <a:xfrm>
            <a:off x="3024455" y="3206305"/>
            <a:ext cx="1409972" cy="358976"/>
          </a:xfrm>
        </p:spPr>
        <p:txBody>
          <a:bodyPr>
            <a:no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24" name="文本占位符 23"/>
          <p:cNvSpPr>
            <a:spLocks noGrp="1"/>
          </p:cNvSpPr>
          <p:nvPr>
            <p:ph type="body" sz="quarter" idx="14" hasCustomPrompt="1"/>
          </p:nvPr>
        </p:nvSpPr>
        <p:spPr>
          <a:xfrm>
            <a:off x="4446245" y="3206305"/>
            <a:ext cx="1674248" cy="358976"/>
          </a:xfrm>
        </p:spPr>
        <p:txBody>
          <a:bodyPr>
            <a:norm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33795" name="图片 6"/>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33796"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33797"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33798"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34819" name="图片 16"/>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34820" name="图片 1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7" name="矩形 6"/>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34822" name="组合 7"/>
          <p:cNvGrpSpPr/>
          <p:nvPr/>
        </p:nvGrpSpPr>
        <p:grpSpPr>
          <a:xfrm>
            <a:off x="2663825" y="1806575"/>
            <a:ext cx="849313" cy="1130300"/>
            <a:chOff x="4492171" y="2097770"/>
            <a:chExt cx="950686" cy="950686"/>
          </a:xfrm>
        </p:grpSpPr>
        <p:cxnSp>
          <p:nvCxnSpPr>
            <p:cNvPr id="9" name="直接连接符 8"/>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4825" name="组合 10"/>
          <p:cNvGrpSpPr/>
          <p:nvPr/>
        </p:nvGrpSpPr>
        <p:grpSpPr>
          <a:xfrm flipH="1" flipV="1">
            <a:off x="5630863" y="3602038"/>
            <a:ext cx="849312" cy="1131887"/>
            <a:chOff x="4492171" y="2097770"/>
            <a:chExt cx="950686" cy="950686"/>
          </a:xfrm>
        </p:grpSpPr>
        <p:cxnSp>
          <p:nvCxnSpPr>
            <p:cNvPr id="12" name="直接连接符 11"/>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custDataLst>
              <p:tags r:id="rId10"/>
            </p:custDataLst>
          </p:nvPr>
        </p:nvSpPr>
        <p:spPr>
          <a:xfrm>
            <a:off x="3024188" y="3211513"/>
            <a:ext cx="3095625"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
        <p:nvSpPr>
          <p:cNvPr id="2" name="标题 1"/>
          <p:cNvSpPr>
            <a:spLocks noGrp="1"/>
          </p:cNvSpPr>
          <p:nvPr>
            <p:ph type="title" hasCustomPrompt="1"/>
          </p:nvPr>
        </p:nvSpPr>
        <p:spPr>
          <a:xfrm>
            <a:off x="2664278" y="2086951"/>
            <a:ext cx="3815445" cy="1041847"/>
          </a:xfrm>
        </p:spPr>
        <p:txBody>
          <a:bodyPr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p:nvPr>
        </p:nvSpPr>
        <p:spPr>
          <a:xfrm>
            <a:off x="2664278" y="3636235"/>
            <a:ext cx="3815444" cy="763367"/>
          </a:xfrm>
        </p:spPr>
        <p:txBody>
          <a:bodyPr>
            <a:normAutofit/>
          </a:bodyPr>
          <a:lstStyle>
            <a:lvl1pPr marL="0" indent="0" algn="ctr">
              <a:buNone/>
              <a:defRPr sz="135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单击此处编辑母版文本样式</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35843"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35844"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35845"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35846"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286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36437"/>
            <a:ext cx="3868340"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505075"/>
            <a:ext cx="3868340"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36437"/>
            <a:ext cx="3887391"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505075"/>
            <a:ext cx="3887391"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11267"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11268"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11269"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11270"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286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36867" name="图片 9"/>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36868" name="图片 6"/>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36869" name="图片 7"/>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36870" name="图片 8"/>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日期占位符 1"/>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pic>
        <p:nvPicPr>
          <p:cNvPr id="37891"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37892"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37893"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37894"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a:xfrm>
            <a:off x="629840" y="457200"/>
            <a:ext cx="3123900" cy="1600200"/>
          </a:xfrm>
        </p:spPr>
        <p:txBody>
          <a:bodyPr anchor="t" anchorCtr="0">
            <a:normAutofit/>
          </a:bodyPr>
          <a:lstStyle>
            <a:lvl1pPr>
              <a:defRPr sz="2700"/>
            </a:lvl1pPr>
          </a:lstStyle>
          <a:p>
            <a:pPr fontAlgn="auto"/>
            <a:r>
              <a:rPr lang="zh-CN" altLang="en-US" strike="noStrike" noProof="1" dirty="0"/>
              <a:t>单击此处编辑母版标题样式</a:t>
            </a:r>
            <a:endParaRPr lang="zh-CN" altLang="en-US" strike="noStrike" noProof="1" dirty="0"/>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57654" y="365125"/>
            <a:ext cx="957695" cy="5811838"/>
          </a:xfrm>
        </p:spPr>
        <p:txBody>
          <a:bodyPr vert="eaVert">
            <a:normAutofit/>
          </a:bodyPr>
          <a:lstStyle>
            <a:lvl1pPr>
              <a:defRPr sz="27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49" y="365125"/>
            <a:ext cx="6776605"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38915" name="图片 5"/>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38916"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38917"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38918"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39939" name="图片 5"/>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39940" name="图片 6"/>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2" name="标题 1"/>
          <p:cNvSpPr>
            <a:spLocks noGrp="1"/>
          </p:cNvSpPr>
          <p:nvPr>
            <p:ph type="title" hasCustomPrompt="1"/>
          </p:nvPr>
        </p:nvSpPr>
        <p:spPr>
          <a:xfrm>
            <a:off x="1012984" y="1666240"/>
            <a:ext cx="7118033" cy="1470660"/>
          </a:xfrm>
        </p:spPr>
        <p:txBody>
          <a:bodyPr anchor="b">
            <a:noAutofit/>
          </a:bodyPr>
          <a:lstStyle>
            <a:lvl1pPr algn="ctr">
              <a:defRPr sz="4950">
                <a:solidFill>
                  <a:schemeClr val="tx2"/>
                </a:solidFill>
              </a:defRPr>
            </a:lvl1pPr>
          </a:lstStyle>
          <a:p>
            <a:pPr fontAlgn="auto"/>
            <a:r>
              <a:rPr lang="zh-CN" altLang="en-US" sz="4950" strike="noStrike" noProof="1" dirty="0"/>
              <a:t>单击此处编辑标题</a:t>
            </a:r>
            <a:endParaRPr lang="zh-CN" altLang="en-US" strike="noStrike" noProof="1" dirty="0"/>
          </a:p>
        </p:txBody>
      </p:sp>
      <p:sp>
        <p:nvSpPr>
          <p:cNvPr id="9" name="文本占位符 8"/>
          <p:cNvSpPr>
            <a:spLocks noGrp="1"/>
          </p:cNvSpPr>
          <p:nvPr>
            <p:ph type="body" sz="quarter" idx="13"/>
          </p:nvPr>
        </p:nvSpPr>
        <p:spPr>
          <a:xfrm>
            <a:off x="1012984" y="3314700"/>
            <a:ext cx="7118033" cy="1666875"/>
          </a:xfrm>
        </p:spPr>
        <p:txBody>
          <a:bodyPr>
            <a:normAutofit/>
          </a:bodyPr>
          <a:lstStyle>
            <a:lvl1pPr marL="0" indent="0" algn="ctr">
              <a:buNone/>
              <a:defRPr sz="2100">
                <a:solidFill>
                  <a:schemeClr val="tx2"/>
                </a:solidFill>
              </a:defRPr>
            </a:lvl1pPr>
          </a:lstStyle>
          <a:p>
            <a:pPr lvl="0" fontAlgn="auto"/>
            <a:endParaRPr lang="zh-CN" altLang="en-US" strike="noStrike" noProof="1" dirty="0"/>
          </a:p>
        </p:txBody>
      </p:sp>
      <p:sp>
        <p:nvSpPr>
          <p:cNvPr id="3" name="日期占位符 2"/>
          <p:cNvSpPr>
            <a:spLocks noGrp="1"/>
          </p:cNvSpPr>
          <p:nvPr>
            <p:ph type="dt" sz="half" idx="10"/>
            <p:custDataLst>
              <p:tags r:id="rId5"/>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40963" name="图片 19"/>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40964" name="图片 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9" name="矩形 8"/>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40966" name="组合 9"/>
          <p:cNvGrpSpPr/>
          <p:nvPr/>
        </p:nvGrpSpPr>
        <p:grpSpPr>
          <a:xfrm>
            <a:off x="2663825" y="1806575"/>
            <a:ext cx="849313" cy="1130300"/>
            <a:chOff x="4492171" y="2097770"/>
            <a:chExt cx="950686" cy="950686"/>
          </a:xfrm>
        </p:grpSpPr>
        <p:cxnSp>
          <p:nvCxnSpPr>
            <p:cNvPr id="11" name="直接连接符 10"/>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0969" name="组合 12"/>
          <p:cNvGrpSpPr/>
          <p:nvPr/>
        </p:nvGrpSpPr>
        <p:grpSpPr>
          <a:xfrm flipH="1" flipV="1">
            <a:off x="5630863" y="3602038"/>
            <a:ext cx="849312" cy="1131887"/>
            <a:chOff x="4492171" y="2097770"/>
            <a:chExt cx="950686" cy="950686"/>
          </a:xfrm>
        </p:grpSpPr>
        <p:cxnSp>
          <p:nvCxnSpPr>
            <p:cNvPr id="14" name="直接连接符 13"/>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custDataLst>
              <p:tags r:id="rId10"/>
            </p:custDataLst>
          </p:nvPr>
        </p:nvSpPr>
        <p:spPr>
          <a:xfrm>
            <a:off x="3024188" y="3200400"/>
            <a:ext cx="3095625" cy="36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sp>
        <p:nvSpPr>
          <p:cNvPr id="2" name="标题 1"/>
          <p:cNvSpPr>
            <a:spLocks noGrp="1"/>
          </p:cNvSpPr>
          <p:nvPr>
            <p:ph type="ctrTitle" hasCustomPrompt="1"/>
          </p:nvPr>
        </p:nvSpPr>
        <p:spPr>
          <a:xfrm>
            <a:off x="2664278" y="2181542"/>
            <a:ext cx="3815444" cy="864449"/>
          </a:xfrm>
        </p:spPr>
        <p:txBody>
          <a:bodyPr lIns="90000" tIns="46800" rIns="90000" bIns="46800"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2664278" y="3710505"/>
            <a:ext cx="3815444" cy="647242"/>
          </a:xfrm>
        </p:spPr>
        <p:txBody>
          <a:bodyPr lIns="90000" tIns="46800" rIns="90000" bIns="46800">
            <a:normAutofit/>
          </a:bodyPr>
          <a:lstStyle>
            <a:lvl1pPr marL="0" indent="0" algn="ctr">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21" name="文本占位符 20"/>
          <p:cNvSpPr>
            <a:spLocks noGrp="1"/>
          </p:cNvSpPr>
          <p:nvPr>
            <p:ph type="body" sz="quarter" idx="13" hasCustomPrompt="1"/>
          </p:nvPr>
        </p:nvSpPr>
        <p:spPr>
          <a:xfrm>
            <a:off x="3024455" y="3206305"/>
            <a:ext cx="1409972" cy="358976"/>
          </a:xfrm>
        </p:spPr>
        <p:txBody>
          <a:bodyPr>
            <a:no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24" name="文本占位符 23"/>
          <p:cNvSpPr>
            <a:spLocks noGrp="1"/>
          </p:cNvSpPr>
          <p:nvPr>
            <p:ph type="body" sz="quarter" idx="14" hasCustomPrompt="1"/>
          </p:nvPr>
        </p:nvSpPr>
        <p:spPr>
          <a:xfrm>
            <a:off x="4446245" y="3206305"/>
            <a:ext cx="1674248" cy="358976"/>
          </a:xfrm>
        </p:spPr>
        <p:txBody>
          <a:bodyPr>
            <a:norm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41987" name="图片 6"/>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41988"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41989"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41990"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43011" name="图片 16"/>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43012" name="图片 1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7" name="矩形 6"/>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43014" name="组合 7"/>
          <p:cNvGrpSpPr/>
          <p:nvPr/>
        </p:nvGrpSpPr>
        <p:grpSpPr>
          <a:xfrm>
            <a:off x="2663825" y="1806575"/>
            <a:ext cx="849313" cy="1130300"/>
            <a:chOff x="4492171" y="2097770"/>
            <a:chExt cx="950686" cy="950686"/>
          </a:xfrm>
        </p:grpSpPr>
        <p:cxnSp>
          <p:nvCxnSpPr>
            <p:cNvPr id="9" name="直接连接符 8"/>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3017" name="组合 10"/>
          <p:cNvGrpSpPr/>
          <p:nvPr/>
        </p:nvGrpSpPr>
        <p:grpSpPr>
          <a:xfrm flipH="1" flipV="1">
            <a:off x="5630863" y="3602038"/>
            <a:ext cx="849312" cy="1131887"/>
            <a:chOff x="4492171" y="2097770"/>
            <a:chExt cx="950686" cy="950686"/>
          </a:xfrm>
        </p:grpSpPr>
        <p:cxnSp>
          <p:nvCxnSpPr>
            <p:cNvPr id="12" name="直接连接符 11"/>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custDataLst>
              <p:tags r:id="rId10"/>
            </p:custDataLst>
          </p:nvPr>
        </p:nvSpPr>
        <p:spPr>
          <a:xfrm>
            <a:off x="3024188" y="3211513"/>
            <a:ext cx="3095625"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
        <p:nvSpPr>
          <p:cNvPr id="2" name="标题 1"/>
          <p:cNvSpPr>
            <a:spLocks noGrp="1"/>
          </p:cNvSpPr>
          <p:nvPr>
            <p:ph type="title" hasCustomPrompt="1"/>
          </p:nvPr>
        </p:nvSpPr>
        <p:spPr>
          <a:xfrm>
            <a:off x="2664278" y="2086951"/>
            <a:ext cx="3815445" cy="1041847"/>
          </a:xfrm>
        </p:spPr>
        <p:txBody>
          <a:bodyPr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p:nvPr>
        </p:nvSpPr>
        <p:spPr>
          <a:xfrm>
            <a:off x="2664278" y="3636235"/>
            <a:ext cx="3815444" cy="763367"/>
          </a:xfrm>
        </p:spPr>
        <p:txBody>
          <a:bodyPr>
            <a:normAutofit/>
          </a:bodyPr>
          <a:lstStyle>
            <a:lvl1pPr marL="0" indent="0" algn="ctr">
              <a:buNone/>
              <a:defRPr sz="135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单击此处编辑母版文本样式</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44035"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44036"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44037"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44038"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286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36437"/>
            <a:ext cx="3868340"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505075"/>
            <a:ext cx="3868340"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36437"/>
            <a:ext cx="3887391"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505075"/>
            <a:ext cx="3887391"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36437"/>
            <a:ext cx="3868340"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505075"/>
            <a:ext cx="3868340"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36437"/>
            <a:ext cx="3887391"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505075"/>
            <a:ext cx="3887391"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45059" name="图片 9"/>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45060" name="图片 6"/>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45061" name="图片 7"/>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45062" name="图片 8"/>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日期占位符 1"/>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pic>
        <p:nvPicPr>
          <p:cNvPr id="46083"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46084"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46085"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46086"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a:xfrm>
            <a:off x="629840" y="457200"/>
            <a:ext cx="3123900" cy="1600200"/>
          </a:xfrm>
        </p:spPr>
        <p:txBody>
          <a:bodyPr anchor="t" anchorCtr="0">
            <a:normAutofit/>
          </a:bodyPr>
          <a:lstStyle>
            <a:lvl1pPr>
              <a:defRPr sz="2700"/>
            </a:lvl1pPr>
          </a:lstStyle>
          <a:p>
            <a:pPr fontAlgn="auto"/>
            <a:r>
              <a:rPr lang="zh-CN" altLang="en-US" strike="noStrike" noProof="1" dirty="0"/>
              <a:t>单击此处编辑母版标题样式</a:t>
            </a:r>
            <a:endParaRPr lang="zh-CN" altLang="en-US" strike="noStrike" noProof="1" dirty="0"/>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57654" y="365125"/>
            <a:ext cx="957695" cy="5811838"/>
          </a:xfrm>
        </p:spPr>
        <p:txBody>
          <a:bodyPr vert="eaVert">
            <a:normAutofit/>
          </a:bodyPr>
          <a:lstStyle>
            <a:lvl1pPr>
              <a:defRPr sz="27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49" y="365125"/>
            <a:ext cx="6776605"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47107" name="图片 5"/>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47108"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47109"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47110"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48131" name="图片 5"/>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48132" name="图片 6"/>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2" name="标题 1"/>
          <p:cNvSpPr>
            <a:spLocks noGrp="1"/>
          </p:cNvSpPr>
          <p:nvPr>
            <p:ph type="title" hasCustomPrompt="1"/>
          </p:nvPr>
        </p:nvSpPr>
        <p:spPr>
          <a:xfrm>
            <a:off x="1012984" y="1666240"/>
            <a:ext cx="7118033" cy="1470660"/>
          </a:xfrm>
        </p:spPr>
        <p:txBody>
          <a:bodyPr anchor="b">
            <a:noAutofit/>
          </a:bodyPr>
          <a:lstStyle>
            <a:lvl1pPr algn="ctr">
              <a:defRPr sz="4950">
                <a:solidFill>
                  <a:schemeClr val="tx2"/>
                </a:solidFill>
              </a:defRPr>
            </a:lvl1pPr>
          </a:lstStyle>
          <a:p>
            <a:pPr fontAlgn="auto"/>
            <a:r>
              <a:rPr lang="zh-CN" altLang="en-US" sz="4950" strike="noStrike" noProof="1" dirty="0"/>
              <a:t>单击此处编辑标题</a:t>
            </a:r>
            <a:endParaRPr lang="zh-CN" altLang="en-US" strike="noStrike" noProof="1" dirty="0"/>
          </a:p>
        </p:txBody>
      </p:sp>
      <p:sp>
        <p:nvSpPr>
          <p:cNvPr id="9" name="文本占位符 8"/>
          <p:cNvSpPr>
            <a:spLocks noGrp="1"/>
          </p:cNvSpPr>
          <p:nvPr>
            <p:ph type="body" sz="quarter" idx="13"/>
          </p:nvPr>
        </p:nvSpPr>
        <p:spPr>
          <a:xfrm>
            <a:off x="1012984" y="3314700"/>
            <a:ext cx="7118033" cy="1666875"/>
          </a:xfrm>
        </p:spPr>
        <p:txBody>
          <a:bodyPr>
            <a:normAutofit/>
          </a:bodyPr>
          <a:lstStyle>
            <a:lvl1pPr marL="0" indent="0" algn="ctr">
              <a:buNone/>
              <a:defRPr sz="2100">
                <a:solidFill>
                  <a:schemeClr val="tx2"/>
                </a:solidFill>
              </a:defRPr>
            </a:lvl1pPr>
          </a:lstStyle>
          <a:p>
            <a:pPr lvl="0" fontAlgn="auto"/>
            <a:endParaRPr lang="zh-CN" altLang="en-US" strike="noStrike" noProof="1" dirty="0"/>
          </a:p>
        </p:txBody>
      </p:sp>
      <p:sp>
        <p:nvSpPr>
          <p:cNvPr id="3" name="日期占位符 2"/>
          <p:cNvSpPr>
            <a:spLocks noGrp="1"/>
          </p:cNvSpPr>
          <p:nvPr>
            <p:ph type="dt" sz="half" idx="10"/>
            <p:custDataLst>
              <p:tags r:id="rId5"/>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49155" name="图片 19"/>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49156" name="图片 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9" name="矩形 8"/>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49158" name="组合 9"/>
          <p:cNvGrpSpPr/>
          <p:nvPr/>
        </p:nvGrpSpPr>
        <p:grpSpPr>
          <a:xfrm>
            <a:off x="2663825" y="1806575"/>
            <a:ext cx="849313" cy="1130300"/>
            <a:chOff x="4492171" y="2097770"/>
            <a:chExt cx="950686" cy="950686"/>
          </a:xfrm>
        </p:grpSpPr>
        <p:cxnSp>
          <p:nvCxnSpPr>
            <p:cNvPr id="11" name="直接连接符 10"/>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9161" name="组合 12"/>
          <p:cNvGrpSpPr/>
          <p:nvPr/>
        </p:nvGrpSpPr>
        <p:grpSpPr>
          <a:xfrm flipH="1" flipV="1">
            <a:off x="5630863" y="3602038"/>
            <a:ext cx="849312" cy="1131887"/>
            <a:chOff x="4492171" y="2097770"/>
            <a:chExt cx="950686" cy="950686"/>
          </a:xfrm>
        </p:grpSpPr>
        <p:cxnSp>
          <p:nvCxnSpPr>
            <p:cNvPr id="14" name="直接连接符 13"/>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custDataLst>
              <p:tags r:id="rId10"/>
            </p:custDataLst>
          </p:nvPr>
        </p:nvSpPr>
        <p:spPr>
          <a:xfrm>
            <a:off x="3024188" y="3200400"/>
            <a:ext cx="3095625" cy="36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sp>
        <p:nvSpPr>
          <p:cNvPr id="2" name="标题 1"/>
          <p:cNvSpPr>
            <a:spLocks noGrp="1"/>
          </p:cNvSpPr>
          <p:nvPr>
            <p:ph type="ctrTitle" hasCustomPrompt="1"/>
          </p:nvPr>
        </p:nvSpPr>
        <p:spPr>
          <a:xfrm>
            <a:off x="2664278" y="2181542"/>
            <a:ext cx="3815444" cy="864449"/>
          </a:xfrm>
        </p:spPr>
        <p:txBody>
          <a:bodyPr lIns="90000" tIns="46800" rIns="90000" bIns="46800"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2664278" y="3710505"/>
            <a:ext cx="3815444" cy="647242"/>
          </a:xfrm>
        </p:spPr>
        <p:txBody>
          <a:bodyPr lIns="90000" tIns="46800" rIns="90000" bIns="46800">
            <a:normAutofit/>
          </a:bodyPr>
          <a:lstStyle>
            <a:lvl1pPr marL="0" indent="0" algn="ctr">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21" name="文本占位符 20"/>
          <p:cNvSpPr>
            <a:spLocks noGrp="1"/>
          </p:cNvSpPr>
          <p:nvPr>
            <p:ph type="body" sz="quarter" idx="13" hasCustomPrompt="1"/>
          </p:nvPr>
        </p:nvSpPr>
        <p:spPr>
          <a:xfrm>
            <a:off x="3024455" y="3206305"/>
            <a:ext cx="1409972" cy="358976"/>
          </a:xfrm>
        </p:spPr>
        <p:txBody>
          <a:bodyPr>
            <a:no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24" name="文本占位符 23"/>
          <p:cNvSpPr>
            <a:spLocks noGrp="1"/>
          </p:cNvSpPr>
          <p:nvPr>
            <p:ph type="body" sz="quarter" idx="14" hasCustomPrompt="1"/>
          </p:nvPr>
        </p:nvSpPr>
        <p:spPr>
          <a:xfrm>
            <a:off x="4446245" y="3206305"/>
            <a:ext cx="1674248" cy="358976"/>
          </a:xfrm>
        </p:spPr>
        <p:txBody>
          <a:bodyPr>
            <a:norm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50179" name="图片 6"/>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50180"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50181"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50182"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51203" name="图片 16"/>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51204" name="图片 1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7" name="矩形 6"/>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51206" name="组合 7"/>
          <p:cNvGrpSpPr/>
          <p:nvPr/>
        </p:nvGrpSpPr>
        <p:grpSpPr>
          <a:xfrm>
            <a:off x="2663825" y="1806575"/>
            <a:ext cx="849313" cy="1130300"/>
            <a:chOff x="4492171" y="2097770"/>
            <a:chExt cx="950686" cy="950686"/>
          </a:xfrm>
        </p:grpSpPr>
        <p:cxnSp>
          <p:nvCxnSpPr>
            <p:cNvPr id="9" name="直接连接符 8"/>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1209" name="组合 10"/>
          <p:cNvGrpSpPr/>
          <p:nvPr/>
        </p:nvGrpSpPr>
        <p:grpSpPr>
          <a:xfrm flipH="1" flipV="1">
            <a:off x="5630863" y="3602038"/>
            <a:ext cx="849312" cy="1131887"/>
            <a:chOff x="4492171" y="2097770"/>
            <a:chExt cx="950686" cy="950686"/>
          </a:xfrm>
        </p:grpSpPr>
        <p:cxnSp>
          <p:nvCxnSpPr>
            <p:cNvPr id="12" name="直接连接符 11"/>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custDataLst>
              <p:tags r:id="rId10"/>
            </p:custDataLst>
          </p:nvPr>
        </p:nvSpPr>
        <p:spPr>
          <a:xfrm>
            <a:off x="3024188" y="3211513"/>
            <a:ext cx="3095625"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
        <p:nvSpPr>
          <p:cNvPr id="2" name="标题 1"/>
          <p:cNvSpPr>
            <a:spLocks noGrp="1"/>
          </p:cNvSpPr>
          <p:nvPr>
            <p:ph type="title" hasCustomPrompt="1"/>
          </p:nvPr>
        </p:nvSpPr>
        <p:spPr>
          <a:xfrm>
            <a:off x="2664278" y="2086951"/>
            <a:ext cx="3815445" cy="1041847"/>
          </a:xfrm>
        </p:spPr>
        <p:txBody>
          <a:bodyPr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p:nvPr>
        </p:nvSpPr>
        <p:spPr>
          <a:xfrm>
            <a:off x="2664278" y="3636235"/>
            <a:ext cx="3815444" cy="763367"/>
          </a:xfrm>
        </p:spPr>
        <p:txBody>
          <a:bodyPr>
            <a:normAutofit/>
          </a:bodyPr>
          <a:lstStyle>
            <a:lvl1pPr marL="0" indent="0" algn="ctr">
              <a:buNone/>
              <a:defRPr sz="135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单击此处编辑母版文本样式</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52227"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52228"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52229"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52230"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286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36437"/>
            <a:ext cx="3868340"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505075"/>
            <a:ext cx="3868340"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36437"/>
            <a:ext cx="3887391"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505075"/>
            <a:ext cx="3887391"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53251" name="图片 9"/>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53252" name="图片 6"/>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53253" name="图片 7"/>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53254" name="图片 8"/>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日期占位符 1"/>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pic>
        <p:nvPicPr>
          <p:cNvPr id="54275"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54276"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54277"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54278"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a:xfrm>
            <a:off x="629840" y="457200"/>
            <a:ext cx="3123900" cy="1600200"/>
          </a:xfrm>
        </p:spPr>
        <p:txBody>
          <a:bodyPr anchor="t" anchorCtr="0">
            <a:normAutofit/>
          </a:bodyPr>
          <a:lstStyle>
            <a:lvl1pPr>
              <a:defRPr sz="2700"/>
            </a:lvl1pPr>
          </a:lstStyle>
          <a:p>
            <a:pPr fontAlgn="auto"/>
            <a:r>
              <a:rPr lang="zh-CN" altLang="en-US" strike="noStrike" noProof="1" dirty="0"/>
              <a:t>单击此处编辑母版标题样式</a:t>
            </a:r>
            <a:endParaRPr lang="zh-CN" altLang="en-US" strike="noStrike" noProof="1" dirty="0"/>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57654" y="365125"/>
            <a:ext cx="957695" cy="5811838"/>
          </a:xfrm>
        </p:spPr>
        <p:txBody>
          <a:bodyPr vert="eaVert">
            <a:normAutofit/>
          </a:bodyPr>
          <a:lstStyle>
            <a:lvl1pPr>
              <a:defRPr sz="27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49" y="365125"/>
            <a:ext cx="6776605"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55299" name="图片 5"/>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55300"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55301"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55302"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56323" name="图片 5"/>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56324" name="图片 6"/>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2" name="标题 1"/>
          <p:cNvSpPr>
            <a:spLocks noGrp="1"/>
          </p:cNvSpPr>
          <p:nvPr>
            <p:ph type="title" hasCustomPrompt="1"/>
          </p:nvPr>
        </p:nvSpPr>
        <p:spPr>
          <a:xfrm>
            <a:off x="1012984" y="1666240"/>
            <a:ext cx="7118033" cy="1470660"/>
          </a:xfrm>
        </p:spPr>
        <p:txBody>
          <a:bodyPr anchor="b">
            <a:noAutofit/>
          </a:bodyPr>
          <a:lstStyle>
            <a:lvl1pPr algn="ctr">
              <a:defRPr sz="4950">
                <a:solidFill>
                  <a:schemeClr val="tx2"/>
                </a:solidFill>
              </a:defRPr>
            </a:lvl1pPr>
          </a:lstStyle>
          <a:p>
            <a:pPr fontAlgn="auto"/>
            <a:r>
              <a:rPr lang="zh-CN" altLang="en-US" sz="4950" strike="noStrike" noProof="1" dirty="0"/>
              <a:t>单击此处编辑标题</a:t>
            </a:r>
            <a:endParaRPr lang="zh-CN" altLang="en-US" strike="noStrike" noProof="1" dirty="0"/>
          </a:p>
        </p:txBody>
      </p:sp>
      <p:sp>
        <p:nvSpPr>
          <p:cNvPr id="9" name="文本占位符 8"/>
          <p:cNvSpPr>
            <a:spLocks noGrp="1"/>
          </p:cNvSpPr>
          <p:nvPr>
            <p:ph type="body" sz="quarter" idx="13"/>
          </p:nvPr>
        </p:nvSpPr>
        <p:spPr>
          <a:xfrm>
            <a:off x="1012984" y="3314700"/>
            <a:ext cx="7118033" cy="1666875"/>
          </a:xfrm>
        </p:spPr>
        <p:txBody>
          <a:bodyPr>
            <a:normAutofit/>
          </a:bodyPr>
          <a:lstStyle>
            <a:lvl1pPr marL="0" indent="0" algn="ctr">
              <a:buNone/>
              <a:defRPr sz="2100">
                <a:solidFill>
                  <a:schemeClr val="tx2"/>
                </a:solidFill>
              </a:defRPr>
            </a:lvl1pPr>
          </a:lstStyle>
          <a:p>
            <a:pPr lvl="0" fontAlgn="auto"/>
            <a:endParaRPr lang="zh-CN" altLang="en-US" strike="noStrike" noProof="1" dirty="0"/>
          </a:p>
        </p:txBody>
      </p:sp>
      <p:sp>
        <p:nvSpPr>
          <p:cNvPr id="3" name="日期占位符 2"/>
          <p:cNvSpPr>
            <a:spLocks noGrp="1"/>
          </p:cNvSpPr>
          <p:nvPr>
            <p:ph type="dt" sz="half" idx="10"/>
            <p:custDataLst>
              <p:tags r:id="rId5"/>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57347" name="图片 19"/>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57348" name="图片 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9" name="矩形 8"/>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57350" name="组合 9"/>
          <p:cNvGrpSpPr/>
          <p:nvPr/>
        </p:nvGrpSpPr>
        <p:grpSpPr>
          <a:xfrm>
            <a:off x="2663825" y="1806575"/>
            <a:ext cx="849313" cy="1130300"/>
            <a:chOff x="4492171" y="2097770"/>
            <a:chExt cx="950686" cy="950686"/>
          </a:xfrm>
        </p:grpSpPr>
        <p:cxnSp>
          <p:nvCxnSpPr>
            <p:cNvPr id="11" name="直接连接符 10"/>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7353" name="组合 12"/>
          <p:cNvGrpSpPr/>
          <p:nvPr/>
        </p:nvGrpSpPr>
        <p:grpSpPr>
          <a:xfrm flipH="1" flipV="1">
            <a:off x="5630863" y="3602038"/>
            <a:ext cx="849312" cy="1131887"/>
            <a:chOff x="4492171" y="2097770"/>
            <a:chExt cx="950686" cy="950686"/>
          </a:xfrm>
        </p:grpSpPr>
        <p:cxnSp>
          <p:nvCxnSpPr>
            <p:cNvPr id="14" name="直接连接符 13"/>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custDataLst>
              <p:tags r:id="rId10"/>
            </p:custDataLst>
          </p:nvPr>
        </p:nvSpPr>
        <p:spPr>
          <a:xfrm>
            <a:off x="3024188" y="3200400"/>
            <a:ext cx="3095625" cy="36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sp>
        <p:nvSpPr>
          <p:cNvPr id="2" name="标题 1"/>
          <p:cNvSpPr>
            <a:spLocks noGrp="1"/>
          </p:cNvSpPr>
          <p:nvPr>
            <p:ph type="ctrTitle" hasCustomPrompt="1"/>
          </p:nvPr>
        </p:nvSpPr>
        <p:spPr>
          <a:xfrm>
            <a:off x="2664278" y="2181542"/>
            <a:ext cx="3815444" cy="864449"/>
          </a:xfrm>
        </p:spPr>
        <p:txBody>
          <a:bodyPr lIns="90000" tIns="46800" rIns="90000" bIns="46800"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2664278" y="3710505"/>
            <a:ext cx="3815444" cy="647242"/>
          </a:xfrm>
        </p:spPr>
        <p:txBody>
          <a:bodyPr lIns="90000" tIns="46800" rIns="90000" bIns="46800">
            <a:normAutofit/>
          </a:bodyPr>
          <a:lstStyle>
            <a:lvl1pPr marL="0" indent="0" algn="ctr">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21" name="文本占位符 20"/>
          <p:cNvSpPr>
            <a:spLocks noGrp="1"/>
          </p:cNvSpPr>
          <p:nvPr>
            <p:ph type="body" sz="quarter" idx="13" hasCustomPrompt="1"/>
          </p:nvPr>
        </p:nvSpPr>
        <p:spPr>
          <a:xfrm>
            <a:off x="3024455" y="3206305"/>
            <a:ext cx="1409972" cy="358976"/>
          </a:xfrm>
        </p:spPr>
        <p:txBody>
          <a:bodyPr>
            <a:no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24" name="文本占位符 23"/>
          <p:cNvSpPr>
            <a:spLocks noGrp="1"/>
          </p:cNvSpPr>
          <p:nvPr>
            <p:ph type="body" sz="quarter" idx="14" hasCustomPrompt="1"/>
          </p:nvPr>
        </p:nvSpPr>
        <p:spPr>
          <a:xfrm>
            <a:off x="4446245" y="3206305"/>
            <a:ext cx="1674248" cy="358976"/>
          </a:xfrm>
        </p:spPr>
        <p:txBody>
          <a:bodyPr>
            <a:norm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58371" name="图片 6"/>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58372"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58373"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58374"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59395" name="图片 16"/>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59396" name="图片 1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7" name="矩形 6"/>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59398" name="组合 7"/>
          <p:cNvGrpSpPr/>
          <p:nvPr/>
        </p:nvGrpSpPr>
        <p:grpSpPr>
          <a:xfrm>
            <a:off x="2663825" y="1806575"/>
            <a:ext cx="849313" cy="1130300"/>
            <a:chOff x="4492171" y="2097770"/>
            <a:chExt cx="950686" cy="950686"/>
          </a:xfrm>
        </p:grpSpPr>
        <p:cxnSp>
          <p:nvCxnSpPr>
            <p:cNvPr id="9" name="直接连接符 8"/>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9401" name="组合 10"/>
          <p:cNvGrpSpPr/>
          <p:nvPr/>
        </p:nvGrpSpPr>
        <p:grpSpPr>
          <a:xfrm flipH="1" flipV="1">
            <a:off x="5630863" y="3602038"/>
            <a:ext cx="849312" cy="1131887"/>
            <a:chOff x="4492171" y="2097770"/>
            <a:chExt cx="950686" cy="950686"/>
          </a:xfrm>
        </p:grpSpPr>
        <p:cxnSp>
          <p:nvCxnSpPr>
            <p:cNvPr id="12" name="直接连接符 11"/>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custDataLst>
              <p:tags r:id="rId10"/>
            </p:custDataLst>
          </p:nvPr>
        </p:nvSpPr>
        <p:spPr>
          <a:xfrm>
            <a:off x="3024188" y="3211513"/>
            <a:ext cx="3095625"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
        <p:nvSpPr>
          <p:cNvPr id="2" name="标题 1"/>
          <p:cNvSpPr>
            <a:spLocks noGrp="1"/>
          </p:cNvSpPr>
          <p:nvPr>
            <p:ph type="title" hasCustomPrompt="1"/>
          </p:nvPr>
        </p:nvSpPr>
        <p:spPr>
          <a:xfrm>
            <a:off x="2664278" y="2086951"/>
            <a:ext cx="3815445" cy="1041847"/>
          </a:xfrm>
        </p:spPr>
        <p:txBody>
          <a:bodyPr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p:nvPr>
        </p:nvSpPr>
        <p:spPr>
          <a:xfrm>
            <a:off x="2664278" y="3636235"/>
            <a:ext cx="3815444" cy="763367"/>
          </a:xfrm>
        </p:spPr>
        <p:txBody>
          <a:bodyPr>
            <a:normAutofit/>
          </a:bodyPr>
          <a:lstStyle>
            <a:lvl1pPr marL="0" indent="0" algn="ctr">
              <a:buNone/>
              <a:defRPr sz="135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单击此处编辑母版文本样式</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12291" name="图片 9"/>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12292" name="图片 6"/>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12293" name="图片 7"/>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12294" name="图片 8"/>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日期占位符 1"/>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60419"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60420"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60421"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60422"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286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36437"/>
            <a:ext cx="3868340"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505075"/>
            <a:ext cx="3868340"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36437"/>
            <a:ext cx="3887391"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505075"/>
            <a:ext cx="3887391"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61443" name="图片 9"/>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61444" name="图片 6"/>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61445" name="图片 7"/>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61446" name="图片 8"/>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日期占位符 1"/>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pic>
        <p:nvPicPr>
          <p:cNvPr id="62467"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62468"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62469"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62470"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a:xfrm>
            <a:off x="629840" y="457200"/>
            <a:ext cx="3123900" cy="1600200"/>
          </a:xfrm>
        </p:spPr>
        <p:txBody>
          <a:bodyPr anchor="t" anchorCtr="0">
            <a:normAutofit/>
          </a:bodyPr>
          <a:lstStyle>
            <a:lvl1pPr>
              <a:defRPr sz="2700"/>
            </a:lvl1pPr>
          </a:lstStyle>
          <a:p>
            <a:pPr fontAlgn="auto"/>
            <a:r>
              <a:rPr lang="zh-CN" altLang="en-US" strike="noStrike" noProof="1" dirty="0"/>
              <a:t>单击此处编辑母版标题样式</a:t>
            </a:r>
            <a:endParaRPr lang="zh-CN" altLang="en-US" strike="noStrike" noProof="1" dirty="0"/>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57654" y="365125"/>
            <a:ext cx="957695" cy="5811838"/>
          </a:xfrm>
        </p:spPr>
        <p:txBody>
          <a:bodyPr vert="eaVert">
            <a:normAutofit/>
          </a:bodyPr>
          <a:lstStyle>
            <a:lvl1pPr>
              <a:defRPr sz="27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49" y="365125"/>
            <a:ext cx="6776605"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3491" name="图片 5"/>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63492"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63493"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63494"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4515" name="图片 5"/>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64516" name="图片 6"/>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2" name="标题 1"/>
          <p:cNvSpPr>
            <a:spLocks noGrp="1"/>
          </p:cNvSpPr>
          <p:nvPr>
            <p:ph type="title" hasCustomPrompt="1"/>
          </p:nvPr>
        </p:nvSpPr>
        <p:spPr>
          <a:xfrm>
            <a:off x="1012984" y="1666240"/>
            <a:ext cx="7118033" cy="1470660"/>
          </a:xfrm>
        </p:spPr>
        <p:txBody>
          <a:bodyPr anchor="b">
            <a:noAutofit/>
          </a:bodyPr>
          <a:lstStyle>
            <a:lvl1pPr algn="ctr">
              <a:defRPr sz="4950">
                <a:solidFill>
                  <a:schemeClr val="tx2"/>
                </a:solidFill>
              </a:defRPr>
            </a:lvl1pPr>
          </a:lstStyle>
          <a:p>
            <a:pPr fontAlgn="auto"/>
            <a:r>
              <a:rPr lang="zh-CN" altLang="en-US" sz="4950" strike="noStrike" noProof="1" dirty="0"/>
              <a:t>单击此处编辑标题</a:t>
            </a:r>
            <a:endParaRPr lang="zh-CN" altLang="en-US" strike="noStrike" noProof="1" dirty="0"/>
          </a:p>
        </p:txBody>
      </p:sp>
      <p:sp>
        <p:nvSpPr>
          <p:cNvPr id="9" name="文本占位符 8"/>
          <p:cNvSpPr>
            <a:spLocks noGrp="1"/>
          </p:cNvSpPr>
          <p:nvPr>
            <p:ph type="body" sz="quarter" idx="13"/>
          </p:nvPr>
        </p:nvSpPr>
        <p:spPr>
          <a:xfrm>
            <a:off x="1012984" y="3314700"/>
            <a:ext cx="7118033" cy="1666875"/>
          </a:xfrm>
        </p:spPr>
        <p:txBody>
          <a:bodyPr>
            <a:normAutofit/>
          </a:bodyPr>
          <a:lstStyle>
            <a:lvl1pPr marL="0" indent="0" algn="ctr">
              <a:buNone/>
              <a:defRPr sz="2100">
                <a:solidFill>
                  <a:schemeClr val="tx2"/>
                </a:solidFill>
              </a:defRPr>
            </a:lvl1pPr>
          </a:lstStyle>
          <a:p>
            <a:pPr lvl="0" fontAlgn="auto"/>
            <a:endParaRPr lang="zh-CN" altLang="en-US" strike="noStrike" noProof="1" dirty="0"/>
          </a:p>
        </p:txBody>
      </p:sp>
      <p:sp>
        <p:nvSpPr>
          <p:cNvPr id="3" name="日期占位符 2"/>
          <p:cNvSpPr>
            <a:spLocks noGrp="1"/>
          </p:cNvSpPr>
          <p:nvPr>
            <p:ph type="dt" sz="half" idx="10"/>
            <p:custDataLst>
              <p:tags r:id="rId5"/>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4579" name="图片 19"/>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24580" name="图片 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9" name="矩形 8"/>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24582" name="组合 9"/>
          <p:cNvGrpSpPr/>
          <p:nvPr/>
        </p:nvGrpSpPr>
        <p:grpSpPr>
          <a:xfrm>
            <a:off x="2663825" y="1806575"/>
            <a:ext cx="849313" cy="1130300"/>
            <a:chOff x="4492171" y="2097770"/>
            <a:chExt cx="950686" cy="950686"/>
          </a:xfrm>
        </p:grpSpPr>
        <p:cxnSp>
          <p:nvCxnSpPr>
            <p:cNvPr id="11" name="直接连接符 10"/>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585" name="组合 12"/>
          <p:cNvGrpSpPr/>
          <p:nvPr/>
        </p:nvGrpSpPr>
        <p:grpSpPr>
          <a:xfrm flipH="1" flipV="1">
            <a:off x="5630863" y="3602038"/>
            <a:ext cx="849312" cy="1131887"/>
            <a:chOff x="4492171" y="2097770"/>
            <a:chExt cx="950686" cy="950686"/>
          </a:xfrm>
        </p:grpSpPr>
        <p:cxnSp>
          <p:nvCxnSpPr>
            <p:cNvPr id="14" name="直接连接符 13"/>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custDataLst>
              <p:tags r:id="rId10"/>
            </p:custDataLst>
          </p:nvPr>
        </p:nvSpPr>
        <p:spPr>
          <a:xfrm>
            <a:off x="3024188" y="3200400"/>
            <a:ext cx="3095625" cy="369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sp>
        <p:nvSpPr>
          <p:cNvPr id="2" name="标题 1"/>
          <p:cNvSpPr>
            <a:spLocks noGrp="1"/>
          </p:cNvSpPr>
          <p:nvPr>
            <p:ph type="ctrTitle" hasCustomPrompt="1"/>
          </p:nvPr>
        </p:nvSpPr>
        <p:spPr>
          <a:xfrm>
            <a:off x="2664278" y="2181542"/>
            <a:ext cx="3815444" cy="864449"/>
          </a:xfrm>
        </p:spPr>
        <p:txBody>
          <a:bodyPr lIns="90000" tIns="46800" rIns="90000" bIns="46800"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2664278" y="3710505"/>
            <a:ext cx="3815444" cy="647242"/>
          </a:xfrm>
        </p:spPr>
        <p:txBody>
          <a:bodyPr lIns="90000" tIns="46800" rIns="90000" bIns="46800">
            <a:normAutofit/>
          </a:bodyPr>
          <a:lstStyle>
            <a:lvl1pPr marL="0" indent="0" algn="ctr">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21" name="文本占位符 20"/>
          <p:cNvSpPr>
            <a:spLocks noGrp="1"/>
          </p:cNvSpPr>
          <p:nvPr>
            <p:ph type="body" sz="quarter" idx="13" hasCustomPrompt="1"/>
          </p:nvPr>
        </p:nvSpPr>
        <p:spPr>
          <a:xfrm>
            <a:off x="3024455" y="3206305"/>
            <a:ext cx="1409972" cy="358976"/>
          </a:xfrm>
        </p:spPr>
        <p:txBody>
          <a:bodyPr>
            <a:no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24" name="文本占位符 23"/>
          <p:cNvSpPr>
            <a:spLocks noGrp="1"/>
          </p:cNvSpPr>
          <p:nvPr>
            <p:ph type="body" sz="quarter" idx="14" hasCustomPrompt="1"/>
          </p:nvPr>
        </p:nvSpPr>
        <p:spPr>
          <a:xfrm>
            <a:off x="4446245" y="3206305"/>
            <a:ext cx="1674248" cy="358976"/>
          </a:xfrm>
        </p:spPr>
        <p:txBody>
          <a:bodyPr>
            <a:normAutofit/>
          </a:bodyPr>
          <a:lstStyle>
            <a:lvl1pPr marL="0" indent="0" algn="ctr">
              <a:buNone/>
              <a:defRPr sz="1350">
                <a:solidFill>
                  <a:schemeClr val="bg1"/>
                </a:solidFill>
              </a:defRPr>
            </a:lvl1pPr>
          </a:lstStyle>
          <a:p>
            <a:pPr lvl="0" fontAlgn="auto"/>
            <a:r>
              <a:rPr lang="zh-CN" altLang="en-US" sz="1350" strike="noStrike" noProof="1" dirty="0"/>
              <a:t>编辑文本</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25603" name="图片 6"/>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5604"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5605"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5606"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pic>
        <p:nvPicPr>
          <p:cNvPr id="13315"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13316"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13317"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13318"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a:xfrm>
            <a:off x="629840" y="457200"/>
            <a:ext cx="3123900" cy="1600200"/>
          </a:xfrm>
        </p:spPr>
        <p:txBody>
          <a:bodyPr anchor="t" anchorCtr="0">
            <a:normAutofit/>
          </a:bodyPr>
          <a:lstStyle>
            <a:lvl1pPr>
              <a:defRPr sz="2700"/>
            </a:lvl1pPr>
          </a:lstStyle>
          <a:p>
            <a:pPr fontAlgn="auto"/>
            <a:r>
              <a:rPr lang="zh-CN" altLang="en-US" strike="noStrike" noProof="1" dirty="0"/>
              <a:t>单击此处编辑母版标题样式</a:t>
            </a:r>
            <a:endParaRPr lang="zh-CN" altLang="en-US" strike="noStrike" noProof="1" dirty="0"/>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26627" name="图片 16"/>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26628" name="图片 17"/>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7" name="矩形 6"/>
          <p:cNvSpPr/>
          <p:nvPr>
            <p:custDataLst>
              <p:tags r:id="rId5"/>
            </p:custDataLst>
          </p:nvPr>
        </p:nvSpPr>
        <p:spPr>
          <a:xfrm>
            <a:off x="2663825" y="1822450"/>
            <a:ext cx="3816350" cy="2894013"/>
          </a:xfrm>
          <a:prstGeom prst="rect">
            <a:avLst/>
          </a:prstGeom>
          <a:noFill/>
          <a:ln w="38100">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dirty="0"/>
          </a:p>
        </p:txBody>
      </p:sp>
      <p:grpSp>
        <p:nvGrpSpPr>
          <p:cNvPr id="26630" name="组合 7"/>
          <p:cNvGrpSpPr/>
          <p:nvPr/>
        </p:nvGrpSpPr>
        <p:grpSpPr>
          <a:xfrm>
            <a:off x="2663825" y="1806575"/>
            <a:ext cx="849313" cy="1130300"/>
            <a:chOff x="4492171" y="2097770"/>
            <a:chExt cx="950686" cy="950686"/>
          </a:xfrm>
        </p:grpSpPr>
        <p:cxnSp>
          <p:nvCxnSpPr>
            <p:cNvPr id="9" name="直接连接符 8"/>
            <p:cNvCxnSpPr/>
            <p:nvPr>
              <p:custDataLst>
                <p:tags r:id="rId6"/>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6633" name="组合 10"/>
          <p:cNvGrpSpPr/>
          <p:nvPr/>
        </p:nvGrpSpPr>
        <p:grpSpPr>
          <a:xfrm flipH="1" flipV="1">
            <a:off x="5630863" y="3602038"/>
            <a:ext cx="849312" cy="1131887"/>
            <a:chOff x="4492171" y="2097770"/>
            <a:chExt cx="950686" cy="950686"/>
          </a:xfrm>
        </p:grpSpPr>
        <p:cxnSp>
          <p:nvCxnSpPr>
            <p:cNvPr id="12" name="直接连接符 11"/>
            <p:cNvCxnSpPr/>
            <p:nvPr>
              <p:custDataLst>
                <p:tags r:id="rId8"/>
              </p:custDataLst>
            </p:nvPr>
          </p:nvCxnSpPr>
          <p:spPr>
            <a:xfrm>
              <a:off x="4492171" y="2112284"/>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9"/>
              </p:custDataLst>
            </p:nvPr>
          </p:nvCxnSpPr>
          <p:spPr>
            <a:xfrm rot="16200000">
              <a:off x="4016828" y="2573113"/>
              <a:ext cx="95068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custDataLst>
              <p:tags r:id="rId10"/>
            </p:custDataLst>
          </p:nvPr>
        </p:nvSpPr>
        <p:spPr>
          <a:xfrm>
            <a:off x="3024188" y="3211513"/>
            <a:ext cx="3095625"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
        <p:nvSpPr>
          <p:cNvPr id="2" name="标题 1"/>
          <p:cNvSpPr>
            <a:spLocks noGrp="1"/>
          </p:cNvSpPr>
          <p:nvPr>
            <p:ph type="title" hasCustomPrompt="1"/>
          </p:nvPr>
        </p:nvSpPr>
        <p:spPr>
          <a:xfrm>
            <a:off x="2664278" y="2086951"/>
            <a:ext cx="3815445" cy="1041847"/>
          </a:xfrm>
        </p:spPr>
        <p:txBody>
          <a:bodyPr anchor="b">
            <a:normAutofit/>
          </a:bodyPr>
          <a:lstStyle>
            <a:lvl1pPr algn="ctr">
              <a:defRPr sz="3300">
                <a:solidFill>
                  <a:schemeClr val="tx2"/>
                </a:solidFill>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p:nvPr>
        </p:nvSpPr>
        <p:spPr>
          <a:xfrm>
            <a:off x="2664278" y="3636235"/>
            <a:ext cx="3815444" cy="763367"/>
          </a:xfrm>
        </p:spPr>
        <p:txBody>
          <a:bodyPr>
            <a:normAutofit/>
          </a:bodyPr>
          <a:lstStyle>
            <a:lvl1pPr marL="0" indent="0" algn="ctr">
              <a:buNone/>
              <a:defRPr sz="135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单击此处编辑母版文本样式</a:t>
            </a:r>
            <a:endParaRPr lang="zh-CN" altLang="en-US" strike="noStrike" noProof="1" dirty="0"/>
          </a:p>
        </p:txBody>
      </p:sp>
      <p:sp>
        <p:nvSpPr>
          <p:cNvPr id="4" name="日期占位符 3"/>
          <p:cNvSpPr>
            <a:spLocks noGrp="1"/>
          </p:cNvSpPr>
          <p:nvPr>
            <p:ph type="dt" sz="half" idx="10"/>
            <p:custDataLst>
              <p:tags r:id="rId11"/>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27651"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7652"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7653"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7654"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286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36437"/>
            <a:ext cx="3868340"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505075"/>
            <a:ext cx="3868340"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36437"/>
            <a:ext cx="3887391" cy="74093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505075"/>
            <a:ext cx="3887391" cy="3684588"/>
          </a:xfrm>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28675" name="图片 9"/>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8676" name="图片 6"/>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8677" name="图片 7"/>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8678" name="图片 8"/>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日期占位符 1"/>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pic>
        <p:nvPicPr>
          <p:cNvPr id="29699" name="图片 7"/>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29700" name="图片 8"/>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29701" name="图片 9"/>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29702" name="图片 10"/>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2" name="标题 1"/>
          <p:cNvSpPr>
            <a:spLocks noGrp="1"/>
          </p:cNvSpPr>
          <p:nvPr>
            <p:ph type="title"/>
          </p:nvPr>
        </p:nvSpPr>
        <p:spPr>
          <a:xfrm>
            <a:off x="629840" y="457200"/>
            <a:ext cx="3123900" cy="1600200"/>
          </a:xfrm>
        </p:spPr>
        <p:txBody>
          <a:bodyPr anchor="t" anchorCtr="0">
            <a:normAutofit/>
          </a:bodyPr>
          <a:lstStyle>
            <a:lvl1pPr>
              <a:defRPr sz="2700"/>
            </a:lvl1pPr>
          </a:lstStyle>
          <a:p>
            <a:pPr fontAlgn="auto"/>
            <a:r>
              <a:rPr lang="zh-CN" altLang="en-US" strike="noStrike" noProof="1" dirty="0"/>
              <a:t>单击此处编辑母版标题样式</a:t>
            </a:r>
            <a:endParaRPr lang="zh-CN" altLang="en-US" strike="noStrike" noProof="1" dirty="0"/>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57654" y="365125"/>
            <a:ext cx="957695" cy="5811838"/>
          </a:xfrm>
        </p:spPr>
        <p:txBody>
          <a:bodyPr vert="eaVert">
            <a:normAutofit/>
          </a:bodyPr>
          <a:lstStyle>
            <a:lvl1pPr>
              <a:defRPr sz="27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49" y="365125"/>
            <a:ext cx="6776605"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30723" name="图片 5"/>
          <p:cNvPicPr>
            <a:picLocks noChangeAspect="1"/>
          </p:cNvPicPr>
          <p:nvPr>
            <p:custDataLst>
              <p:tags r:id="rId2"/>
            </p:custDataLst>
          </p:nvPr>
        </p:nvPicPr>
        <p:blipFill>
          <a:blip r:embed="rId3"/>
          <a:stretch>
            <a:fillRect/>
          </a:stretch>
        </p:blipFill>
        <p:spPr>
          <a:xfrm rot="5400000" flipH="1">
            <a:off x="7558088" y="4741863"/>
            <a:ext cx="742950" cy="3238500"/>
          </a:xfrm>
          <a:prstGeom prst="rect">
            <a:avLst/>
          </a:prstGeom>
          <a:noFill/>
          <a:ln w="9525">
            <a:noFill/>
          </a:ln>
        </p:spPr>
      </p:pic>
      <p:pic>
        <p:nvPicPr>
          <p:cNvPr id="30724" name="图片 7"/>
          <p:cNvPicPr>
            <a:picLocks noChangeAspect="1"/>
          </p:cNvPicPr>
          <p:nvPr>
            <p:custDataLst>
              <p:tags r:id="rId4"/>
            </p:custDataLst>
          </p:nvPr>
        </p:nvPicPr>
        <p:blipFill>
          <a:blip r:embed="rId3"/>
          <a:stretch>
            <a:fillRect/>
          </a:stretch>
        </p:blipFill>
        <p:spPr>
          <a:xfrm rot="-5400000">
            <a:off x="841375" y="4743450"/>
            <a:ext cx="742950" cy="3235325"/>
          </a:xfrm>
          <a:prstGeom prst="rect">
            <a:avLst/>
          </a:prstGeom>
          <a:noFill/>
          <a:ln w="9525">
            <a:noFill/>
          </a:ln>
        </p:spPr>
      </p:pic>
      <p:pic>
        <p:nvPicPr>
          <p:cNvPr id="30725" name="图片 8"/>
          <p:cNvPicPr>
            <a:picLocks noChangeAspect="1"/>
          </p:cNvPicPr>
          <p:nvPr>
            <p:custDataLst>
              <p:tags r:id="rId5"/>
            </p:custDataLst>
          </p:nvPr>
        </p:nvPicPr>
        <p:blipFill>
          <a:blip r:embed="rId6"/>
          <a:stretch>
            <a:fillRect/>
          </a:stretch>
        </p:blipFill>
        <p:spPr>
          <a:xfrm rot="-5400000">
            <a:off x="503238" y="-684212"/>
            <a:ext cx="819150" cy="2465387"/>
          </a:xfrm>
          <a:prstGeom prst="rect">
            <a:avLst/>
          </a:prstGeom>
          <a:noFill/>
          <a:ln w="9525">
            <a:noFill/>
          </a:ln>
        </p:spPr>
      </p:pic>
      <p:pic>
        <p:nvPicPr>
          <p:cNvPr id="30726" name="图片 9"/>
          <p:cNvPicPr>
            <a:picLocks noChangeAspect="1"/>
          </p:cNvPicPr>
          <p:nvPr>
            <p:custDataLst>
              <p:tags r:id="rId7"/>
            </p:custDataLst>
          </p:nvPr>
        </p:nvPicPr>
        <p:blipFill>
          <a:blip r:embed="rId6"/>
          <a:stretch>
            <a:fillRect/>
          </a:stretch>
        </p:blipFill>
        <p:spPr>
          <a:xfrm rot="5400000" flipH="1">
            <a:off x="7808913" y="-684212"/>
            <a:ext cx="819150" cy="2463800"/>
          </a:xfrm>
          <a:prstGeom prst="rect">
            <a:avLst/>
          </a:prstGeom>
          <a:noFill/>
          <a:ln w="9525">
            <a:noFill/>
          </a:ln>
        </p:spPr>
      </p:pic>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28650" y="6356350"/>
            <a:ext cx="20574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6350"/>
            <a:ext cx="20574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31747" name="图片 5"/>
          <p:cNvPicPr>
            <a:picLocks noChangeAspect="1"/>
          </p:cNvPicPr>
          <p:nvPr>
            <p:custDataLst>
              <p:tags r:id="rId2"/>
            </p:custDataLst>
          </p:nvPr>
        </p:nvPicPr>
        <p:blipFill>
          <a:blip r:embed="rId3"/>
          <a:stretch>
            <a:fillRect/>
          </a:stretch>
        </p:blipFill>
        <p:spPr>
          <a:xfrm rot="-5400000">
            <a:off x="-1355725" y="1809750"/>
            <a:ext cx="5143500" cy="3235325"/>
          </a:xfrm>
          <a:prstGeom prst="rect">
            <a:avLst/>
          </a:prstGeom>
          <a:noFill/>
          <a:ln w="9525">
            <a:noFill/>
          </a:ln>
        </p:spPr>
      </p:pic>
      <p:pic>
        <p:nvPicPr>
          <p:cNvPr id="31748" name="图片 6"/>
          <p:cNvPicPr>
            <a:picLocks noChangeAspect="1"/>
          </p:cNvPicPr>
          <p:nvPr>
            <p:custDataLst>
              <p:tags r:id="rId4"/>
            </p:custDataLst>
          </p:nvPr>
        </p:nvPicPr>
        <p:blipFill>
          <a:blip r:embed="rId3"/>
          <a:stretch>
            <a:fillRect/>
          </a:stretch>
        </p:blipFill>
        <p:spPr>
          <a:xfrm rot="5400000" flipH="1">
            <a:off x="5357813" y="1808163"/>
            <a:ext cx="5143500" cy="3238500"/>
          </a:xfrm>
          <a:prstGeom prst="rect">
            <a:avLst/>
          </a:prstGeom>
          <a:noFill/>
          <a:ln w="9525">
            <a:noFill/>
          </a:ln>
        </p:spPr>
      </p:pic>
      <p:sp>
        <p:nvSpPr>
          <p:cNvPr id="2" name="标题 1"/>
          <p:cNvSpPr>
            <a:spLocks noGrp="1"/>
          </p:cNvSpPr>
          <p:nvPr>
            <p:ph type="title" hasCustomPrompt="1"/>
          </p:nvPr>
        </p:nvSpPr>
        <p:spPr>
          <a:xfrm>
            <a:off x="1012984" y="1666240"/>
            <a:ext cx="7118033" cy="1470660"/>
          </a:xfrm>
        </p:spPr>
        <p:txBody>
          <a:bodyPr anchor="b">
            <a:noAutofit/>
          </a:bodyPr>
          <a:lstStyle>
            <a:lvl1pPr algn="ctr">
              <a:defRPr sz="4950">
                <a:solidFill>
                  <a:schemeClr val="tx2"/>
                </a:solidFill>
              </a:defRPr>
            </a:lvl1pPr>
          </a:lstStyle>
          <a:p>
            <a:pPr fontAlgn="auto"/>
            <a:r>
              <a:rPr lang="zh-CN" altLang="en-US" sz="4950" strike="noStrike" noProof="1" dirty="0"/>
              <a:t>单击此处编辑标题</a:t>
            </a:r>
            <a:endParaRPr lang="zh-CN" altLang="en-US" strike="noStrike" noProof="1" dirty="0"/>
          </a:p>
        </p:txBody>
      </p:sp>
      <p:sp>
        <p:nvSpPr>
          <p:cNvPr id="9" name="文本占位符 8"/>
          <p:cNvSpPr>
            <a:spLocks noGrp="1"/>
          </p:cNvSpPr>
          <p:nvPr>
            <p:ph type="body" sz="quarter" idx="13"/>
          </p:nvPr>
        </p:nvSpPr>
        <p:spPr>
          <a:xfrm>
            <a:off x="1012984" y="3314700"/>
            <a:ext cx="7118033" cy="1666875"/>
          </a:xfrm>
        </p:spPr>
        <p:txBody>
          <a:bodyPr>
            <a:normAutofit/>
          </a:bodyPr>
          <a:lstStyle>
            <a:lvl1pPr marL="0" indent="0" algn="ctr">
              <a:buNone/>
              <a:defRPr sz="2100">
                <a:solidFill>
                  <a:schemeClr val="tx2"/>
                </a:solidFill>
              </a:defRPr>
            </a:lvl1pPr>
          </a:lstStyle>
          <a:p>
            <a:pPr lvl="0" fontAlgn="auto"/>
            <a:endParaRPr lang="zh-CN" altLang="en-US" strike="noStrike" noProof="1" dirty="0"/>
          </a:p>
        </p:txBody>
      </p:sp>
      <p:sp>
        <p:nvSpPr>
          <p:cNvPr id="3" name="日期占位符 2"/>
          <p:cNvSpPr>
            <a:spLocks noGrp="1"/>
          </p:cNvSpPr>
          <p:nvPr>
            <p:ph type="dt" sz="half" idx="10"/>
            <p:custDataLst>
              <p:tags r:id="rId5"/>
            </p:custDataLst>
          </p:nvPr>
        </p:nvSpPr>
        <p:spPr>
          <a:xfrm>
            <a:off x="628650" y="6356350"/>
            <a:ext cx="2057400" cy="365125"/>
          </a:xfrm>
          <a:prstGeom prst="rect">
            <a:avLst/>
          </a:prstGeom>
        </p:spPr>
        <p:txBody>
          <a:bodyPr vert="horz" lIns="91440" tIns="45720" rIns="91440" bIns="45720" rtlCol="0" anchor="ctr">
            <a:normAutofit/>
          </a:body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6350"/>
            <a:ext cx="2057400" cy="365125"/>
          </a:xfrm>
          <a:prstGeom prst="rect">
            <a:avLst/>
          </a:prstGeom>
        </p:spPr>
        <p:txBody>
          <a:bodyPr vert="horz" lIns="91440" tIns="45720" rIns="91440" bIns="45720" rtlCol="0" anchor="ctr">
            <a:normAutofit/>
          </a:body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57654" y="365125"/>
            <a:ext cx="957695" cy="5811838"/>
          </a:xfrm>
        </p:spPr>
        <p:txBody>
          <a:bodyPr vert="eaVert">
            <a:normAutofit/>
          </a:bodyPr>
          <a:lstStyle>
            <a:lvl1pPr>
              <a:defRPr sz="27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49" y="365125"/>
            <a:ext cx="6776605"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8.xml"/><Relationship Id="rId16" Type="http://schemas.openxmlformats.org/officeDocument/2006/relationships/tags" Target="../tags/tag67.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8" Type="http://schemas.openxmlformats.org/officeDocument/2006/relationships/theme" Target="../theme/theme4.xml"/><Relationship Id="rId17" Type="http://schemas.openxmlformats.org/officeDocument/2006/relationships/tags" Target="../tags/tag272.xml"/><Relationship Id="rId16" Type="http://schemas.openxmlformats.org/officeDocument/2006/relationships/tags" Target="../tags/tag271.xml"/><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8" Type="http://schemas.openxmlformats.org/officeDocument/2006/relationships/theme" Target="../theme/theme5.xml"/><Relationship Id="rId17" Type="http://schemas.openxmlformats.org/officeDocument/2006/relationships/tags" Target="../tags/tag340.xml"/><Relationship Id="rId16" Type="http://schemas.openxmlformats.org/officeDocument/2006/relationships/tags" Target="../tags/tag339.xml"/><Relationship Id="rId15" Type="http://schemas.openxmlformats.org/officeDocument/2006/relationships/tags" Target="../tags/tag338.xml"/><Relationship Id="rId14" Type="http://schemas.openxmlformats.org/officeDocument/2006/relationships/tags" Target="../tags/tag337.xml"/><Relationship Id="rId13" Type="http://schemas.openxmlformats.org/officeDocument/2006/relationships/tags" Target="../tags/tag336.xml"/><Relationship Id="rId12" Type="http://schemas.openxmlformats.org/officeDocument/2006/relationships/tags" Target="../tags/tag33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8" Type="http://schemas.openxmlformats.org/officeDocument/2006/relationships/theme" Target="../theme/theme6.xml"/><Relationship Id="rId17" Type="http://schemas.openxmlformats.org/officeDocument/2006/relationships/tags" Target="../tags/tag408.xml"/><Relationship Id="rId16" Type="http://schemas.openxmlformats.org/officeDocument/2006/relationships/tags" Target="../tags/tag407.xml"/><Relationship Id="rId15" Type="http://schemas.openxmlformats.org/officeDocument/2006/relationships/tags" Target="../tags/tag406.xml"/><Relationship Id="rId14" Type="http://schemas.openxmlformats.org/officeDocument/2006/relationships/tags" Target="../tags/tag405.xml"/><Relationship Id="rId13" Type="http://schemas.openxmlformats.org/officeDocument/2006/relationships/tags" Target="../tags/tag404.xml"/><Relationship Id="rId12" Type="http://schemas.openxmlformats.org/officeDocument/2006/relationships/tags" Target="../tags/tag40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8" Type="http://schemas.openxmlformats.org/officeDocument/2006/relationships/theme" Target="../theme/theme7.xml"/><Relationship Id="rId17" Type="http://schemas.openxmlformats.org/officeDocument/2006/relationships/tags" Target="../tags/tag476.xml"/><Relationship Id="rId16" Type="http://schemas.openxmlformats.org/officeDocument/2006/relationships/tags" Target="../tags/tag475.xml"/><Relationship Id="rId15" Type="http://schemas.openxmlformats.org/officeDocument/2006/relationships/tags" Target="../tags/tag474.xml"/><Relationship Id="rId14" Type="http://schemas.openxmlformats.org/officeDocument/2006/relationships/tags" Target="../tags/tag473.xml"/><Relationship Id="rId13" Type="http://schemas.openxmlformats.org/officeDocument/2006/relationships/tags" Target="../tags/tag472.xml"/><Relationship Id="rId12" Type="http://schemas.openxmlformats.org/officeDocument/2006/relationships/tags" Target="../tags/tag471.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8" Type="http://schemas.openxmlformats.org/officeDocument/2006/relationships/theme" Target="../theme/theme8.xml"/><Relationship Id="rId17" Type="http://schemas.openxmlformats.org/officeDocument/2006/relationships/tags" Target="../tags/tag544.xml"/><Relationship Id="rId16" Type="http://schemas.openxmlformats.org/officeDocument/2006/relationships/tags" Target="../tags/tag543.xml"/><Relationship Id="rId15" Type="http://schemas.openxmlformats.org/officeDocument/2006/relationships/tags" Target="../tags/tag542.xml"/><Relationship Id="rId14" Type="http://schemas.openxmlformats.org/officeDocument/2006/relationships/tags" Target="../tags/tag541.xml"/><Relationship Id="rId13" Type="http://schemas.openxmlformats.org/officeDocument/2006/relationships/tags" Target="../tags/tag540.xml"/><Relationship Id="rId12" Type="http://schemas.openxmlformats.org/officeDocument/2006/relationships/tags" Target="../tags/tag539.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26" name="标题占位符 1"/>
          <p:cNvSpPr>
            <a:spLocks noGrp="1"/>
          </p:cNvSpPr>
          <p:nvPr>
            <p:ph type="title"/>
            <p:custDataLst>
              <p:tags r:id="rId12"/>
            </p:custDataLst>
          </p:nvPr>
        </p:nvSpPr>
        <p:spPr>
          <a:xfrm>
            <a:off x="628650" y="365125"/>
            <a:ext cx="7886700" cy="1325563"/>
          </a:xfrm>
          <a:prstGeom prst="rect">
            <a:avLst/>
          </a:prstGeom>
          <a:noFill/>
          <a:ln w="9525">
            <a:noFill/>
          </a:ln>
        </p:spPr>
        <p:txBody>
          <a:bodyPr vert="horz" lIns="91440" tIns="45720" rIns="91440" bIns="45720" anchor="ctr"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defRPr sz="900">
                <a:solidFill>
                  <a:schemeClr val="bg1">
                    <a:lumMod val="50000"/>
                  </a:schemeClr>
                </a:solidFill>
              </a:defRPr>
            </a:lvl1p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defRPr sz="900">
                <a:solidFill>
                  <a:schemeClr val="bg1">
                    <a:lumMod val="50000"/>
                  </a:schemeClr>
                </a:solidFill>
              </a:defRPr>
            </a:lvl1p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050" name="标题占位符 1"/>
          <p:cNvSpPr>
            <a:spLocks noGrp="1"/>
          </p:cNvSpPr>
          <p:nvPr>
            <p:ph type="title"/>
            <p:custDataLst>
              <p:tags r:id="rId12"/>
            </p:custDataLst>
          </p:nvPr>
        </p:nvSpPr>
        <p:spPr>
          <a:xfrm>
            <a:off x="628650" y="365125"/>
            <a:ext cx="7886700" cy="1325563"/>
          </a:xfrm>
          <a:prstGeom prst="rect">
            <a:avLst/>
          </a:prstGeom>
          <a:noFill/>
          <a:ln w="9525">
            <a:noFill/>
          </a:ln>
        </p:spPr>
        <p:txBody>
          <a:bodyPr vert="horz" lIns="91440" tIns="45720" rIns="91440" bIns="45720" anchor="ctr"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defRPr sz="900">
                <a:solidFill>
                  <a:schemeClr val="bg1">
                    <a:lumMod val="50000"/>
                  </a:schemeClr>
                </a:solidFill>
              </a:defRPr>
            </a:lvl1p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defRPr sz="900">
                <a:solidFill>
                  <a:schemeClr val="bg1">
                    <a:lumMod val="50000"/>
                  </a:schemeClr>
                </a:solidFill>
              </a:defRPr>
            </a:lvl1p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3074" name="标题占位符 1"/>
          <p:cNvSpPr>
            <a:spLocks noGrp="1"/>
          </p:cNvSpPr>
          <p:nvPr>
            <p:ph type="title"/>
            <p:custDataLst>
              <p:tags r:id="rId12"/>
            </p:custDataLst>
          </p:nvPr>
        </p:nvSpPr>
        <p:spPr>
          <a:xfrm>
            <a:off x="628650" y="365125"/>
            <a:ext cx="7886700" cy="1325563"/>
          </a:xfrm>
          <a:prstGeom prst="rect">
            <a:avLst/>
          </a:prstGeom>
          <a:noFill/>
          <a:ln w="9525">
            <a:noFill/>
          </a:ln>
        </p:spPr>
        <p:txBody>
          <a:bodyPr vert="horz" lIns="91440" tIns="45720" rIns="91440" bIns="45720" anchor="ctr"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defRPr sz="900">
                <a:solidFill>
                  <a:schemeClr val="bg1">
                    <a:lumMod val="50000"/>
                  </a:schemeClr>
                </a:solidFill>
              </a:defRPr>
            </a:lvl1p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defRPr sz="900">
                <a:solidFill>
                  <a:schemeClr val="bg1">
                    <a:lumMod val="50000"/>
                  </a:schemeClr>
                </a:solidFill>
              </a:defRPr>
            </a:lvl1p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4098" name="标题占位符 1"/>
          <p:cNvSpPr>
            <a:spLocks noGrp="1"/>
          </p:cNvSpPr>
          <p:nvPr>
            <p:ph type="title"/>
            <p:custDataLst>
              <p:tags r:id="rId12"/>
            </p:custDataLst>
          </p:nvPr>
        </p:nvSpPr>
        <p:spPr>
          <a:xfrm>
            <a:off x="628650" y="365125"/>
            <a:ext cx="7886700" cy="1325563"/>
          </a:xfrm>
          <a:prstGeom prst="rect">
            <a:avLst/>
          </a:prstGeom>
          <a:noFill/>
          <a:ln w="9525">
            <a:noFill/>
          </a:ln>
        </p:spPr>
        <p:txBody>
          <a:bodyPr vert="horz" lIns="91440" tIns="45720" rIns="91440" bIns="45720" anchor="ctr"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defRPr sz="900">
                <a:solidFill>
                  <a:schemeClr val="bg1">
                    <a:lumMod val="50000"/>
                  </a:schemeClr>
                </a:solidFill>
              </a:defRPr>
            </a:lvl1p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defRPr sz="900">
                <a:solidFill>
                  <a:schemeClr val="bg1">
                    <a:lumMod val="50000"/>
                  </a:schemeClr>
                </a:solidFill>
              </a:defRPr>
            </a:lvl1p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122" name="标题占位符 1"/>
          <p:cNvSpPr>
            <a:spLocks noGrp="1"/>
          </p:cNvSpPr>
          <p:nvPr>
            <p:ph type="title"/>
            <p:custDataLst>
              <p:tags r:id="rId12"/>
            </p:custDataLst>
          </p:nvPr>
        </p:nvSpPr>
        <p:spPr>
          <a:xfrm>
            <a:off x="628650" y="365125"/>
            <a:ext cx="7886700" cy="1325563"/>
          </a:xfrm>
          <a:prstGeom prst="rect">
            <a:avLst/>
          </a:prstGeom>
          <a:noFill/>
          <a:ln w="9525">
            <a:noFill/>
          </a:ln>
        </p:spPr>
        <p:txBody>
          <a:bodyPr vert="horz" lIns="91440" tIns="45720" rIns="91440" bIns="45720" anchor="ctr"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defRPr sz="900">
                <a:solidFill>
                  <a:schemeClr val="bg1">
                    <a:lumMod val="50000"/>
                  </a:schemeClr>
                </a:solidFill>
              </a:defRPr>
            </a:lvl1p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defRPr sz="900">
                <a:solidFill>
                  <a:schemeClr val="bg1">
                    <a:lumMod val="50000"/>
                  </a:schemeClr>
                </a:solidFill>
              </a:defRPr>
            </a:lvl1p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6146" name="标题占位符 1"/>
          <p:cNvSpPr>
            <a:spLocks noGrp="1"/>
          </p:cNvSpPr>
          <p:nvPr>
            <p:ph type="title"/>
            <p:custDataLst>
              <p:tags r:id="rId12"/>
            </p:custDataLst>
          </p:nvPr>
        </p:nvSpPr>
        <p:spPr>
          <a:xfrm>
            <a:off x="628650" y="365125"/>
            <a:ext cx="7886700" cy="1325563"/>
          </a:xfrm>
          <a:prstGeom prst="rect">
            <a:avLst/>
          </a:prstGeom>
          <a:noFill/>
          <a:ln w="9525">
            <a:noFill/>
          </a:ln>
        </p:spPr>
        <p:txBody>
          <a:bodyPr vert="horz" lIns="91440" tIns="45720" rIns="91440" bIns="45720" anchor="ctr"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defRPr sz="900">
                <a:solidFill>
                  <a:schemeClr val="bg1">
                    <a:lumMod val="50000"/>
                  </a:schemeClr>
                </a:solidFill>
              </a:defRPr>
            </a:lvl1p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defRPr sz="900">
                <a:solidFill>
                  <a:schemeClr val="bg1">
                    <a:lumMod val="50000"/>
                  </a:schemeClr>
                </a:solidFill>
              </a:defRPr>
            </a:lvl1p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170" name="标题占位符 1"/>
          <p:cNvSpPr>
            <a:spLocks noGrp="1"/>
          </p:cNvSpPr>
          <p:nvPr>
            <p:ph type="title"/>
            <p:custDataLst>
              <p:tags r:id="rId12"/>
            </p:custDataLst>
          </p:nvPr>
        </p:nvSpPr>
        <p:spPr>
          <a:xfrm>
            <a:off x="628650" y="365125"/>
            <a:ext cx="7886700" cy="1325563"/>
          </a:xfrm>
          <a:prstGeom prst="rect">
            <a:avLst/>
          </a:prstGeom>
          <a:noFill/>
          <a:ln w="9525">
            <a:noFill/>
          </a:ln>
        </p:spPr>
        <p:txBody>
          <a:bodyPr vert="horz" lIns="91440" tIns="45720" rIns="91440" bIns="45720" anchor="ctr"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defRPr sz="900">
                <a:solidFill>
                  <a:schemeClr val="bg1">
                    <a:lumMod val="50000"/>
                  </a:schemeClr>
                </a:solidFill>
              </a:defRPr>
            </a:lvl1p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defRPr sz="900">
                <a:solidFill>
                  <a:schemeClr val="bg1">
                    <a:lumMod val="50000"/>
                  </a:schemeClr>
                </a:solidFill>
              </a:defRPr>
            </a:lvl1p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3074" name="标题占位符 1"/>
          <p:cNvSpPr>
            <a:spLocks noGrp="1"/>
          </p:cNvSpPr>
          <p:nvPr>
            <p:ph type="title"/>
            <p:custDataLst>
              <p:tags r:id="rId12"/>
            </p:custDataLst>
          </p:nvPr>
        </p:nvSpPr>
        <p:spPr>
          <a:xfrm>
            <a:off x="628650" y="365125"/>
            <a:ext cx="7886700" cy="1325563"/>
          </a:xfrm>
          <a:prstGeom prst="rect">
            <a:avLst/>
          </a:prstGeom>
          <a:noFill/>
          <a:ln w="9525">
            <a:noFill/>
          </a:ln>
        </p:spPr>
        <p:txBody>
          <a:bodyPr vert="horz" lIns="91440" tIns="45720" rIns="91440" bIns="45720" anchor="ctr"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defRPr sz="900">
                <a:solidFill>
                  <a:schemeClr val="bg1">
                    <a:lumMod val="50000"/>
                  </a:schemeClr>
                </a:solidFill>
              </a:defRPr>
            </a:lvl1pPr>
          </a:lstStyle>
          <a:p>
            <a:pPr fontAlgn="base"/>
            <a:fld id="{8562CE8F-003D-4DA8-8252-C120BA29394D}"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defRPr sz="900">
                <a:solidFill>
                  <a:schemeClr val="bg1">
                    <a:lumMod val="50000"/>
                  </a:schemeClr>
                </a:solidFill>
              </a:defRPr>
            </a:lvl1pPr>
          </a:lstStyle>
          <a:p>
            <a:pPr fontAlgn="base"/>
            <a:fld id="{C492C4AD-A7F1-494C-9B6F-5A5F776317E3}"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700" strike="noStrike" noProof="1"/>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4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54.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55.xml"/><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5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57.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tags" Target="../tags/tag558.xml"/><Relationship Id="rId2" Type="http://schemas.openxmlformats.org/officeDocument/2006/relationships/image" Target="../media/image8.w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9" Type="http://schemas.openxmlformats.org/officeDocument/2006/relationships/tags" Target="../tags/tag559.xml"/><Relationship Id="rId8" Type="http://schemas.openxmlformats.org/officeDocument/2006/relationships/image" Target="../media/image12.wmf"/><Relationship Id="rId7" Type="http://schemas.openxmlformats.org/officeDocument/2006/relationships/oleObject" Target="../embeddings/oleObject5.bin"/><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 Id="rId3" Type="http://schemas.openxmlformats.org/officeDocument/2006/relationships/oleObject" Target="../embeddings/oleObject3.bin"/><Relationship Id="rId2" Type="http://schemas.openxmlformats.org/officeDocument/2006/relationships/image" Target="../media/image9.wmf"/><Relationship Id="rId11" Type="http://schemas.openxmlformats.org/officeDocument/2006/relationships/vmlDrawing" Target="../drawings/vmlDrawing2.vml"/><Relationship Id="rId10" Type="http://schemas.openxmlformats.org/officeDocument/2006/relationships/slideLayout" Target="../slideLayouts/slideLayout7.xml"/><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56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56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4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5.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66.xml"/><Relationship Id="rId2" Type="http://schemas.openxmlformats.org/officeDocument/2006/relationships/image" Target="../media/image14.emf"/><Relationship Id="rId1" Type="http://schemas.openxmlformats.org/officeDocument/2006/relationships/image" Target="../media/image13.emf"/></Relationships>
</file>

<file path=ppt/slides/_rels/slide23.xml.rels><?xml version="1.0" encoding="UTF-8" standalone="yes"?>
<Relationships xmlns="http://schemas.openxmlformats.org/package/2006/relationships"><Relationship Id="rId9" Type="http://schemas.openxmlformats.org/officeDocument/2006/relationships/tags" Target="../tags/tag567.xml"/><Relationship Id="rId8" Type="http://schemas.openxmlformats.org/officeDocument/2006/relationships/image" Target="../media/image18.wmf"/><Relationship Id="rId7" Type="http://schemas.openxmlformats.org/officeDocument/2006/relationships/oleObject" Target="../embeddings/oleObject9.bin"/><Relationship Id="rId6" Type="http://schemas.openxmlformats.org/officeDocument/2006/relationships/image" Target="../media/image17.wmf"/><Relationship Id="rId5" Type="http://schemas.openxmlformats.org/officeDocument/2006/relationships/oleObject" Target="../embeddings/oleObject8.bin"/><Relationship Id="rId4" Type="http://schemas.openxmlformats.org/officeDocument/2006/relationships/image" Target="../media/image16.wmf"/><Relationship Id="rId3" Type="http://schemas.openxmlformats.org/officeDocument/2006/relationships/oleObject" Target="../embeddings/oleObject7.bin"/><Relationship Id="rId2" Type="http://schemas.openxmlformats.org/officeDocument/2006/relationships/image" Target="../media/image15.wmf"/><Relationship Id="rId11" Type="http://schemas.openxmlformats.org/officeDocument/2006/relationships/vmlDrawing" Target="../drawings/vmlDrawing3.vml"/><Relationship Id="rId10" Type="http://schemas.openxmlformats.org/officeDocument/2006/relationships/slideLayout" Target="../slideLayouts/slideLayout18.xml"/><Relationship Id="rId1"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7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7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57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7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4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7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7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57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57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57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579.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580.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582.xml"/><Relationship Id="rId2" Type="http://schemas.openxmlformats.org/officeDocument/2006/relationships/image" Target="../media/image22.png"/><Relationship Id="rId1" Type="http://schemas.openxmlformats.org/officeDocument/2006/relationships/tags" Target="../tags/tag58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58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8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54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tags" Target="../tags/tag58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tags" Target="../tags/tag58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58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58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89.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90.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91.xml"/></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image" Target="../media/image26.wmf"/><Relationship Id="rId7" Type="http://schemas.openxmlformats.org/officeDocument/2006/relationships/oleObject" Target="../embeddings/oleObject13.bin"/><Relationship Id="rId6" Type="http://schemas.openxmlformats.org/officeDocument/2006/relationships/image" Target="../media/image25.wmf"/><Relationship Id="rId5" Type="http://schemas.openxmlformats.org/officeDocument/2006/relationships/oleObject" Target="../embeddings/oleObject12.bin"/><Relationship Id="rId4" Type="http://schemas.openxmlformats.org/officeDocument/2006/relationships/image" Target="../media/image24.wmf"/><Relationship Id="rId31" Type="http://schemas.openxmlformats.org/officeDocument/2006/relationships/vmlDrawing" Target="../drawings/vmlDrawing4.vml"/><Relationship Id="rId30" Type="http://schemas.openxmlformats.org/officeDocument/2006/relationships/slideLayout" Target="../slideLayouts/slideLayout62.xml"/><Relationship Id="rId3" Type="http://schemas.openxmlformats.org/officeDocument/2006/relationships/oleObject" Target="../embeddings/oleObject11.bin"/><Relationship Id="rId29" Type="http://schemas.openxmlformats.org/officeDocument/2006/relationships/tags" Target="../tags/tag592.xml"/><Relationship Id="rId28" Type="http://schemas.openxmlformats.org/officeDocument/2006/relationships/image" Target="../media/image35.wmf"/><Relationship Id="rId27" Type="http://schemas.openxmlformats.org/officeDocument/2006/relationships/oleObject" Target="../embeddings/oleObject24.bin"/><Relationship Id="rId26" Type="http://schemas.openxmlformats.org/officeDocument/2006/relationships/image" Target="../media/image34.wmf"/><Relationship Id="rId25" Type="http://schemas.openxmlformats.org/officeDocument/2006/relationships/oleObject" Target="../embeddings/oleObject23.bin"/><Relationship Id="rId24" Type="http://schemas.openxmlformats.org/officeDocument/2006/relationships/oleObject" Target="../embeddings/oleObject22.bin"/><Relationship Id="rId23" Type="http://schemas.openxmlformats.org/officeDocument/2006/relationships/oleObject" Target="../embeddings/oleObject21.bin"/><Relationship Id="rId22" Type="http://schemas.openxmlformats.org/officeDocument/2006/relationships/image" Target="../media/image33.wmf"/><Relationship Id="rId21" Type="http://schemas.openxmlformats.org/officeDocument/2006/relationships/oleObject" Target="../embeddings/oleObject20.bin"/><Relationship Id="rId20" Type="http://schemas.openxmlformats.org/officeDocument/2006/relationships/image" Target="../media/image32.wmf"/><Relationship Id="rId2" Type="http://schemas.openxmlformats.org/officeDocument/2006/relationships/image" Target="../media/image23.wmf"/><Relationship Id="rId19" Type="http://schemas.openxmlformats.org/officeDocument/2006/relationships/oleObject" Target="../embeddings/oleObject19.bin"/><Relationship Id="rId18" Type="http://schemas.openxmlformats.org/officeDocument/2006/relationships/image" Target="../media/image31.wmf"/><Relationship Id="rId17" Type="http://schemas.openxmlformats.org/officeDocument/2006/relationships/oleObject" Target="../embeddings/oleObject18.bin"/><Relationship Id="rId16" Type="http://schemas.openxmlformats.org/officeDocument/2006/relationships/image" Target="../media/image30.wmf"/><Relationship Id="rId15" Type="http://schemas.openxmlformats.org/officeDocument/2006/relationships/oleObject" Target="../embeddings/oleObject17.bin"/><Relationship Id="rId14" Type="http://schemas.openxmlformats.org/officeDocument/2006/relationships/image" Target="../media/image29.wmf"/><Relationship Id="rId13" Type="http://schemas.openxmlformats.org/officeDocument/2006/relationships/oleObject" Target="../embeddings/oleObject16.bin"/><Relationship Id="rId12" Type="http://schemas.openxmlformats.org/officeDocument/2006/relationships/image" Target="../media/image28.wmf"/><Relationship Id="rId11" Type="http://schemas.openxmlformats.org/officeDocument/2006/relationships/oleObject" Target="../embeddings/oleObject15.bin"/><Relationship Id="rId10" Type="http://schemas.openxmlformats.org/officeDocument/2006/relationships/image" Target="../media/image27.wmf"/><Relationship Id="rId1" Type="http://schemas.openxmlformats.org/officeDocument/2006/relationships/oleObject" Target="../embeddings/oleObject10.bin"/></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tags" Target="../tags/tag593.xml"/></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9.xml"/><Relationship Id="rId3" Type="http://schemas.openxmlformats.org/officeDocument/2006/relationships/tags" Target="../tags/tag594.xml"/><Relationship Id="rId2" Type="http://schemas.openxmlformats.org/officeDocument/2006/relationships/image" Target="../media/image36.wmf"/><Relationship Id="rId1" Type="http://schemas.openxmlformats.org/officeDocument/2006/relationships/oleObject" Target="../embeddings/oleObject25.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ags" Target="../tags/tag549.xml"/></Relationships>
</file>

<file path=ppt/slides/_rels/slide50.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9.xml"/><Relationship Id="rId3" Type="http://schemas.openxmlformats.org/officeDocument/2006/relationships/tags" Target="../tags/tag595.xml"/><Relationship Id="rId2" Type="http://schemas.openxmlformats.org/officeDocument/2006/relationships/image" Target="../media/image37.emf"/><Relationship Id="rId1" Type="http://schemas.openxmlformats.org/officeDocument/2006/relationships/oleObject" Target="../embeddings/oleObject26.bin"/></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9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9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98.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9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00.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0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0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0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0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50.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0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606.xml"/><Relationship Id="rId1"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0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608.xml"/><Relationship Id="rId1" Type="http://schemas.openxmlformats.org/officeDocument/2006/relationships/image" Target="../media/image3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09.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10.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61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1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61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614.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5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1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tags" Target="../tags/tag616.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617.xml"/><Relationship Id="rId1"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618.xml"/><Relationship Id="rId1" Type="http://schemas.openxmlformats.org/officeDocument/2006/relationships/image" Target="../media/image4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61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5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79632" y="1885950"/>
            <a:ext cx="4705350" cy="2122805"/>
          </a:xfrm>
          <a:prstGeom prst="rect">
            <a:avLst/>
          </a:prstGeom>
          <a:solidFill>
            <a:schemeClr val="accent6">
              <a:lumMod val="20000"/>
              <a:lumOff val="80000"/>
            </a:schemeClr>
          </a:solidFill>
          <a:effectLst>
            <a:glow rad="101600">
              <a:schemeClr val="accent4">
                <a:satMod val="175000"/>
                <a:alpha val="40000"/>
              </a:schemeClr>
            </a:glow>
          </a:effectLst>
        </p:spPr>
        <p:txBody>
          <a:bodyPr wrap="square" rtlCol="0" anchor="t">
            <a:spAutoFit/>
          </a:bodyPr>
          <a:p>
            <a:pPr marR="0" algn="ctr" defTabSz="914400">
              <a:lnSpc>
                <a:spcPct val="150000"/>
              </a:lnSpc>
              <a:buClrTx/>
              <a:buSzTx/>
              <a:buFontTx/>
              <a:defRPr/>
            </a:pPr>
            <a:r>
              <a:rPr lang="zh-CN" altLang="en-US" sz="4400" b="1" kern="10" noProof="0" dirty="0" smtClean="0">
                <a:solidFill>
                  <a:srgbClr val="2403EF"/>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第</a:t>
            </a:r>
            <a:r>
              <a:rPr lang="en-US" altLang="zh-CN" sz="4400" b="1" kern="10" noProof="0" dirty="0" smtClean="0">
                <a:solidFill>
                  <a:srgbClr val="2403EF"/>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3</a:t>
            </a:r>
            <a:r>
              <a:rPr lang="zh-CN" altLang="en-US" sz="4400" b="1" kern="10" noProof="0" dirty="0" smtClean="0">
                <a:solidFill>
                  <a:srgbClr val="2403EF"/>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讲  模式识别</a:t>
            </a:r>
            <a:endParaRPr kumimoji="0" lang="en-US" altLang="zh-CN" sz="4400" b="1" kern="10" cap="none" spc="0" normalizeH="0" baseline="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endParaRPr>
          </a:p>
          <a:p>
            <a:pPr marR="0" algn="ctr" defTabSz="914400">
              <a:lnSpc>
                <a:spcPct val="150000"/>
              </a:lnSpc>
              <a:buClrTx/>
              <a:buSzTx/>
              <a:buFontTx/>
              <a:defRPr/>
            </a:pPr>
            <a:r>
              <a:rPr lang="en-US" altLang="zh-CN" sz="4400"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Pattern</a:t>
            </a:r>
            <a:r>
              <a:rPr lang="zh-CN" altLang="en-US" sz="4400"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 </a:t>
            </a:r>
            <a:r>
              <a:rPr lang="en-US" altLang="zh-CN" sz="4400"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Recognition</a:t>
            </a:r>
            <a:endParaRPr lang="zh-CN" altLang="en-US" sz="4400" noProof="1"/>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4"/>
          <p:cNvSpPr txBox="1">
            <a:spLocks noChangeArrowheads="1"/>
          </p:cNvSpPr>
          <p:nvPr/>
        </p:nvSpPr>
        <p:spPr bwMode="auto">
          <a:xfrm>
            <a:off x="2455854" y="2867342"/>
            <a:ext cx="3690947"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一个例子</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5"/>
          <p:cNvSpPr/>
          <p:nvPr/>
        </p:nvSpPr>
        <p:spPr>
          <a:xfrm>
            <a:off x="268288" y="276225"/>
            <a:ext cx="8418513" cy="652463"/>
          </a:xfrm>
          <a:prstGeom prst="rect">
            <a:avLst/>
          </a:prstGeom>
          <a:solidFill>
            <a:schemeClr val="accent6">
              <a:lumMod val="20000"/>
              <a:lumOff val="80000"/>
            </a:schemeClr>
          </a:solidFill>
          <a:ln w="9525">
            <a:noFill/>
          </a:ln>
        </p:spPr>
        <p:txBody>
          <a:bodyPr anchor="ctr">
            <a:spAutoFit/>
          </a:bodyPr>
          <a:p>
            <a:pPr indent="304800" fontAlgn="base">
              <a:lnSpc>
                <a:spcPct val="130000"/>
              </a:lnSpc>
            </a:pPr>
            <a:r>
              <a:rPr lang="zh-CN" altLang="en-US" sz="2800" b="1" strike="noStrike" noProof="1" dirty="0">
                <a:latin typeface="华文楷体" panose="02010600040101010101" pitchFamily="2" charset="-122"/>
                <a:ea typeface="华文楷体" panose="02010600040101010101" pitchFamily="2" charset="-122"/>
                <a:cs typeface="+mn-cs"/>
              </a:rPr>
              <a:t>简例： 以癌细胞识别为例，了解机器识别的全过程。</a:t>
            </a:r>
            <a:endParaRPr lang="zh-CN" altLang="en-US" sz="2800" b="1" strike="noStrike" noProof="1" dirty="0">
              <a:latin typeface="华文楷体" panose="02010600040101010101" pitchFamily="2" charset="-122"/>
              <a:ea typeface="华文楷体" panose="02010600040101010101" pitchFamily="2" charset="-122"/>
            </a:endParaRPr>
          </a:p>
        </p:txBody>
      </p:sp>
      <p:sp>
        <p:nvSpPr>
          <p:cNvPr id="96262" name="Rectangle 6"/>
          <p:cNvSpPr/>
          <p:nvPr/>
        </p:nvSpPr>
        <p:spPr>
          <a:xfrm>
            <a:off x="347663" y="1071563"/>
            <a:ext cx="4078288" cy="569913"/>
          </a:xfrm>
          <a:prstGeom prst="rect">
            <a:avLst/>
          </a:prstGeom>
          <a:solidFill>
            <a:schemeClr val="accent5">
              <a:lumMod val="20000"/>
              <a:lumOff val="80000"/>
            </a:schemeClr>
          </a:solidFill>
          <a:ln w="9525">
            <a:noFill/>
          </a:ln>
        </p:spPr>
        <p:txBody>
          <a:bodyPr anchor="ctr">
            <a:spAutoFit/>
          </a:bodyPr>
          <a:p>
            <a:pPr fontAlgn="base">
              <a:lnSpc>
                <a:spcPct val="130000"/>
              </a:lnSpc>
            </a:pP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rPr>
              <a:t>1.  </a:t>
            </a:r>
            <a:r>
              <a:rPr lang="zh-CN" altLang="en-US" sz="2400" b="1" strike="noStrike" noProof="1" dirty="0">
                <a:solidFill>
                  <a:srgbClr val="2403EF"/>
                </a:solidFill>
                <a:latin typeface="华文楷体" panose="02010600040101010101" pitchFamily="2" charset="-122"/>
                <a:ea typeface="华文楷体" panose="02010600040101010101" pitchFamily="2" charset="-122"/>
                <a:cs typeface="+mn-cs"/>
              </a:rPr>
              <a:t>信息输入与数据获取</a:t>
            </a:r>
            <a:endParaRPr lang="zh-CN" altLang="en-US" sz="2400" b="1" strike="noStrike" noProof="1" dirty="0">
              <a:solidFill>
                <a:srgbClr val="2403EF"/>
              </a:solidFill>
              <a:latin typeface="华文楷体" panose="02010600040101010101" pitchFamily="2" charset="-122"/>
              <a:ea typeface="华文楷体" panose="02010600040101010101" pitchFamily="2" charset="-122"/>
            </a:endParaRPr>
          </a:p>
        </p:txBody>
      </p:sp>
      <p:sp>
        <p:nvSpPr>
          <p:cNvPr id="76803" name="Rectangle 18"/>
          <p:cNvSpPr/>
          <p:nvPr/>
        </p:nvSpPr>
        <p:spPr>
          <a:xfrm>
            <a:off x="271463" y="1641475"/>
            <a:ext cx="8458200" cy="1049338"/>
          </a:xfrm>
          <a:prstGeom prst="rect">
            <a:avLst/>
          </a:prstGeom>
          <a:noFill/>
          <a:ln w="9525">
            <a:noFill/>
          </a:ln>
        </p:spPr>
        <p:txBody>
          <a:bodyPr anchor="t" anchorCtr="0">
            <a:spAutoFit/>
          </a:bodyPr>
          <a:p>
            <a:pPr indent="304800">
              <a:lnSpc>
                <a:spcPct val="130000"/>
              </a:lnSpc>
            </a:pPr>
            <a:r>
              <a:rPr lang="en-US" altLang="zh-CN" sz="2400" b="1" dirty="0">
                <a:latin typeface="华文楷体" panose="02010600040101010101" pitchFamily="2" charset="-122"/>
                <a:ea typeface="华文楷体" panose="02010600040101010101" pitchFamily="2" charset="-122"/>
              </a:rPr>
              <a:t>    </a:t>
            </a:r>
            <a:r>
              <a:rPr lang="zh-CN" altLang="en-US" sz="2400" b="1" dirty="0">
                <a:latin typeface="华文楷体" panose="02010600040101010101" pitchFamily="2" charset="-122"/>
                <a:ea typeface="华文楷体" panose="02010600040101010101" pitchFamily="2" charset="-122"/>
              </a:rPr>
              <a:t>将显微细胞图像转换成数字化细胞图像，是计算机分析的原始数据基础。 </a:t>
            </a:r>
            <a:endParaRPr lang="zh-CN" altLang="en-US" sz="2400" b="1" dirty="0">
              <a:latin typeface="华文楷体" panose="02010600040101010101" pitchFamily="2" charset="-122"/>
              <a:ea typeface="华文楷体" panose="02010600040101010101" pitchFamily="2" charset="-122"/>
            </a:endParaRPr>
          </a:p>
        </p:txBody>
      </p:sp>
      <p:grpSp>
        <p:nvGrpSpPr>
          <p:cNvPr id="76804" name="Group 32"/>
          <p:cNvGrpSpPr/>
          <p:nvPr/>
        </p:nvGrpSpPr>
        <p:grpSpPr>
          <a:xfrm>
            <a:off x="2544763" y="2451100"/>
            <a:ext cx="6329362" cy="3636963"/>
            <a:chOff x="1749" y="1879"/>
            <a:chExt cx="3751" cy="2291"/>
          </a:xfrm>
        </p:grpSpPr>
        <p:sp>
          <p:nvSpPr>
            <p:cNvPr id="76805" name="Rectangle 9"/>
            <p:cNvSpPr/>
            <p:nvPr/>
          </p:nvSpPr>
          <p:spPr>
            <a:xfrm>
              <a:off x="3173" y="1879"/>
              <a:ext cx="1847" cy="290"/>
            </a:xfrm>
            <a:prstGeom prst="rect">
              <a:avLst/>
            </a:prstGeom>
            <a:noFill/>
            <a:ln w="9525">
              <a:noFill/>
            </a:ln>
          </p:spPr>
          <p:txBody>
            <a:bodyPr wrap="square" anchor="ctr" anchorCtr="0">
              <a:spAutoFit/>
            </a:bodyPr>
            <a:p>
              <a:r>
                <a:rPr lang="zh-CN" altLang="en-US" sz="2400" b="1" dirty="0">
                  <a:solidFill>
                    <a:srgbClr val="000066"/>
                  </a:solidFill>
                  <a:latin typeface="华文楷体" panose="02010600040101010101" pitchFamily="2" charset="-122"/>
                  <a:ea typeface="华文楷体" panose="02010600040101010101" pitchFamily="2" charset="-122"/>
                </a:rPr>
                <a:t>数字化显微细胞图像</a:t>
              </a:r>
              <a:r>
                <a:rPr lang="zh-CN" altLang="en-US" sz="2400" b="1" dirty="0">
                  <a:latin typeface="华文楷体" panose="02010600040101010101" pitchFamily="2" charset="-122"/>
                  <a:ea typeface="华文楷体" panose="02010600040101010101" pitchFamily="2" charset="-122"/>
                </a:rPr>
                <a:t> </a:t>
              </a:r>
              <a:endParaRPr lang="zh-CN" altLang="en-US" sz="2400" b="1" dirty="0">
                <a:latin typeface="华文楷体" panose="02010600040101010101" pitchFamily="2" charset="-122"/>
                <a:ea typeface="华文楷体" panose="02010600040101010101" pitchFamily="2" charset="-122"/>
              </a:endParaRPr>
            </a:p>
          </p:txBody>
        </p:sp>
        <p:grpSp>
          <p:nvGrpSpPr>
            <p:cNvPr id="76806" name="Group 28"/>
            <p:cNvGrpSpPr/>
            <p:nvPr/>
          </p:nvGrpSpPr>
          <p:grpSpPr>
            <a:xfrm>
              <a:off x="3685" y="2169"/>
              <a:ext cx="1815" cy="2001"/>
              <a:chOff x="3815" y="2209"/>
              <a:chExt cx="1815" cy="2001"/>
            </a:xfrm>
          </p:grpSpPr>
          <p:pic>
            <p:nvPicPr>
              <p:cNvPr id="76807" name="Picture 8"/>
              <p:cNvPicPr>
                <a:picLocks noChangeAspect="1"/>
              </p:cNvPicPr>
              <p:nvPr/>
            </p:nvPicPr>
            <p:blipFill>
              <a:blip r:embed="rId1"/>
              <a:stretch>
                <a:fillRect/>
              </a:stretch>
            </p:blipFill>
            <p:spPr>
              <a:xfrm>
                <a:off x="3815" y="2209"/>
                <a:ext cx="1815" cy="1645"/>
              </a:xfrm>
              <a:prstGeom prst="rect">
                <a:avLst/>
              </a:prstGeom>
              <a:noFill/>
              <a:ln w="9525">
                <a:noFill/>
              </a:ln>
            </p:spPr>
          </p:pic>
          <p:sp>
            <p:nvSpPr>
              <p:cNvPr id="76808" name="Rectangle 10"/>
              <p:cNvSpPr/>
              <p:nvPr/>
            </p:nvSpPr>
            <p:spPr>
              <a:xfrm>
                <a:off x="4303" y="3920"/>
                <a:ext cx="933" cy="290"/>
              </a:xfrm>
              <a:prstGeom prst="rect">
                <a:avLst/>
              </a:prstGeom>
              <a:solidFill>
                <a:schemeClr val="bg2"/>
              </a:solidFill>
              <a:ln w="9525">
                <a:noFill/>
              </a:ln>
            </p:spPr>
            <p:txBody>
              <a:bodyPr wrap="square" anchor="ctr" anchorCtr="0">
                <a:spAutoFit/>
              </a:bodyPr>
              <a:p>
                <a:r>
                  <a:rPr lang="en-US" altLang="zh-CN" sz="2400" b="1" dirty="0">
                    <a:latin typeface="华文楷体" panose="02010600040101010101" pitchFamily="2" charset="-122"/>
                    <a:ea typeface="华文楷体" panose="02010600040101010101" pitchFamily="2" charset="-122"/>
                  </a:rPr>
                  <a:t> </a:t>
                </a:r>
                <a:r>
                  <a:rPr lang="zh-CN" altLang="en-US" sz="2400" b="1" dirty="0">
                    <a:solidFill>
                      <a:srgbClr val="000066"/>
                    </a:solidFill>
                    <a:latin typeface="华文楷体" panose="02010600040101010101" pitchFamily="2" charset="-122"/>
                    <a:ea typeface="华文楷体" panose="02010600040101010101" pitchFamily="2" charset="-122"/>
                  </a:rPr>
                  <a:t>灰度图象 </a:t>
                </a:r>
                <a:endParaRPr lang="zh-CN" altLang="en-US" sz="2400" b="1" dirty="0">
                  <a:solidFill>
                    <a:srgbClr val="000066"/>
                  </a:solidFill>
                  <a:latin typeface="华文楷体" panose="02010600040101010101" pitchFamily="2" charset="-122"/>
                  <a:ea typeface="华文楷体" panose="02010600040101010101" pitchFamily="2" charset="-122"/>
                </a:endParaRPr>
              </a:p>
            </p:txBody>
          </p:sp>
        </p:grpSp>
        <p:grpSp>
          <p:nvGrpSpPr>
            <p:cNvPr id="76809" name="Group 29"/>
            <p:cNvGrpSpPr/>
            <p:nvPr/>
          </p:nvGrpSpPr>
          <p:grpSpPr>
            <a:xfrm>
              <a:off x="1749" y="2169"/>
              <a:ext cx="2424" cy="2001"/>
              <a:chOff x="1793" y="2209"/>
              <a:chExt cx="2424" cy="2001"/>
            </a:xfrm>
          </p:grpSpPr>
          <p:sp>
            <p:nvSpPr>
              <p:cNvPr id="76810" name="Rectangle 11"/>
              <p:cNvSpPr/>
              <p:nvPr/>
            </p:nvSpPr>
            <p:spPr>
              <a:xfrm>
                <a:off x="1793" y="3920"/>
                <a:ext cx="2424" cy="290"/>
              </a:xfrm>
              <a:prstGeom prst="rect">
                <a:avLst/>
              </a:prstGeom>
              <a:noFill/>
              <a:ln w="9525">
                <a:noFill/>
              </a:ln>
            </p:spPr>
            <p:txBody>
              <a:bodyPr wrap="square" anchor="ctr" anchorCtr="0">
                <a:spAutoFit/>
              </a:bodyPr>
              <a:p>
                <a:r>
                  <a:rPr lang="zh-CN" altLang="en-US" sz="2400" b="1" dirty="0">
                    <a:solidFill>
                      <a:srgbClr val="000066"/>
                    </a:solidFill>
                    <a:latin typeface="华文楷体" panose="02010600040101010101" pitchFamily="2" charset="-122"/>
                    <a:ea typeface="华文楷体" panose="02010600040101010101" pitchFamily="2" charset="-122"/>
                  </a:rPr>
                  <a:t>经过染色处理过的彩色图象</a:t>
                </a:r>
                <a:r>
                  <a:rPr lang="zh-CN" altLang="en-US" sz="2400" b="1" dirty="0">
                    <a:latin typeface="华文楷体" panose="02010600040101010101" pitchFamily="2" charset="-122"/>
                    <a:ea typeface="华文楷体" panose="02010600040101010101" pitchFamily="2" charset="-122"/>
                  </a:rPr>
                  <a:t> </a:t>
                </a:r>
                <a:endParaRPr lang="zh-CN" altLang="en-US" sz="2400" b="1" dirty="0">
                  <a:latin typeface="华文楷体" panose="02010600040101010101" pitchFamily="2" charset="-122"/>
                  <a:ea typeface="华文楷体" panose="02010600040101010101" pitchFamily="2" charset="-122"/>
                </a:endParaRPr>
              </a:p>
            </p:txBody>
          </p:sp>
          <p:grpSp>
            <p:nvGrpSpPr>
              <p:cNvPr id="76811" name="Group 25"/>
              <p:cNvGrpSpPr/>
              <p:nvPr/>
            </p:nvGrpSpPr>
            <p:grpSpPr>
              <a:xfrm>
                <a:off x="2086" y="2209"/>
                <a:ext cx="1726" cy="1648"/>
                <a:chOff x="1973" y="1791"/>
                <a:chExt cx="1726" cy="1648"/>
              </a:xfrm>
            </p:grpSpPr>
            <p:pic>
              <p:nvPicPr>
                <p:cNvPr id="76812" name="Picture 7"/>
                <p:cNvPicPr>
                  <a:picLocks noChangeAspect="1"/>
                </p:cNvPicPr>
                <p:nvPr/>
              </p:nvPicPr>
              <p:blipFill>
                <a:blip r:embed="rId2"/>
                <a:srcRect l="3409" r="22784" b="2290"/>
                <a:stretch>
                  <a:fillRect/>
                </a:stretch>
              </p:blipFill>
              <p:spPr>
                <a:xfrm>
                  <a:off x="1973" y="1791"/>
                  <a:ext cx="1674" cy="1648"/>
                </a:xfrm>
                <a:prstGeom prst="rect">
                  <a:avLst/>
                </a:prstGeom>
                <a:noFill/>
                <a:ln w="9525">
                  <a:noFill/>
                </a:ln>
              </p:spPr>
            </p:pic>
            <p:grpSp>
              <p:nvGrpSpPr>
                <p:cNvPr id="76813" name="Group 24"/>
                <p:cNvGrpSpPr/>
                <p:nvPr/>
              </p:nvGrpSpPr>
              <p:grpSpPr>
                <a:xfrm>
                  <a:off x="2030" y="2188"/>
                  <a:ext cx="1669" cy="1248"/>
                  <a:chOff x="2030" y="2188"/>
                  <a:chExt cx="1669" cy="1248"/>
                </a:xfrm>
              </p:grpSpPr>
              <p:sp>
                <p:nvSpPr>
                  <p:cNvPr id="76814" name="Line 14"/>
                  <p:cNvSpPr/>
                  <p:nvPr/>
                </p:nvSpPr>
                <p:spPr>
                  <a:xfrm>
                    <a:off x="2511" y="2358"/>
                    <a:ext cx="312" cy="199"/>
                  </a:xfrm>
                  <a:prstGeom prst="line">
                    <a:avLst/>
                  </a:prstGeom>
                  <a:ln w="9525" cap="flat" cmpd="sng">
                    <a:solidFill>
                      <a:srgbClr val="000000"/>
                    </a:solidFill>
                    <a:prstDash val="solid"/>
                    <a:round/>
                    <a:headEnd type="none" w="med" len="med"/>
                    <a:tailEnd type="triangle" w="med" len="med"/>
                  </a:ln>
                </p:spPr>
              </p:sp>
              <p:sp>
                <p:nvSpPr>
                  <p:cNvPr id="76815" name="Line 16"/>
                  <p:cNvSpPr/>
                  <p:nvPr/>
                </p:nvSpPr>
                <p:spPr>
                  <a:xfrm flipV="1">
                    <a:off x="2710" y="2755"/>
                    <a:ext cx="85" cy="255"/>
                  </a:xfrm>
                  <a:prstGeom prst="line">
                    <a:avLst/>
                  </a:prstGeom>
                  <a:ln w="9525" cap="flat" cmpd="sng">
                    <a:solidFill>
                      <a:srgbClr val="000000"/>
                    </a:solidFill>
                    <a:prstDash val="solid"/>
                    <a:round/>
                    <a:headEnd type="none" w="med" len="med"/>
                    <a:tailEnd type="triangle" w="med" len="med"/>
                  </a:ln>
                </p:spPr>
              </p:sp>
              <p:sp>
                <p:nvSpPr>
                  <p:cNvPr id="76816" name="Text Box 21"/>
                  <p:cNvSpPr txBox="1"/>
                  <p:nvPr/>
                </p:nvSpPr>
                <p:spPr>
                  <a:xfrm>
                    <a:off x="2159" y="2954"/>
                    <a:ext cx="692" cy="275"/>
                  </a:xfrm>
                  <a:prstGeom prst="rect">
                    <a:avLst/>
                  </a:prstGeom>
                  <a:noFill/>
                  <a:ln w="9525">
                    <a:noFill/>
                  </a:ln>
                </p:spPr>
                <p:txBody>
                  <a:bodyPr wrap="square" lIns="0" tIns="0" rIns="0" bIns="0" anchor="t" anchorCtr="1">
                    <a:spAutoFit/>
                  </a:bodyPr>
                  <a:p>
                    <a:pPr indent="304800">
                      <a:lnSpc>
                        <a:spcPct val="130000"/>
                      </a:lnSpc>
                      <a:spcBef>
                        <a:spcPct val="50000"/>
                      </a:spcBef>
                    </a:pPr>
                    <a:r>
                      <a:rPr lang="zh-CN" altLang="en-US" sz="2400" b="1" dirty="0">
                        <a:latin typeface="华文楷体" panose="02010600040101010101" pitchFamily="2" charset="-122"/>
                        <a:ea typeface="华文楷体" panose="02010600040101010101" pitchFamily="2" charset="-122"/>
                      </a:rPr>
                      <a:t>核</a:t>
                    </a:r>
                    <a:r>
                      <a:rPr lang="en-US" altLang="zh-CN" sz="2400" b="1" dirty="0">
                        <a:latin typeface="华文楷体" panose="02010600040101010101" pitchFamily="2" charset="-122"/>
                        <a:ea typeface="华文楷体" panose="02010600040101010101" pitchFamily="2" charset="-122"/>
                      </a:rPr>
                      <a:t>N</a:t>
                    </a:r>
                    <a:endParaRPr lang="en-US" altLang="zh-CN" sz="2400" b="1" dirty="0">
                      <a:latin typeface="华文楷体" panose="02010600040101010101" pitchFamily="2" charset="-122"/>
                      <a:ea typeface="华文楷体" panose="02010600040101010101" pitchFamily="2" charset="-122"/>
                    </a:endParaRPr>
                  </a:p>
                </p:txBody>
              </p:sp>
              <p:sp>
                <p:nvSpPr>
                  <p:cNvPr id="76817" name="Text Box 22"/>
                  <p:cNvSpPr txBox="1"/>
                  <p:nvPr/>
                </p:nvSpPr>
                <p:spPr>
                  <a:xfrm>
                    <a:off x="2030" y="2188"/>
                    <a:ext cx="510" cy="302"/>
                  </a:xfrm>
                  <a:prstGeom prst="rect">
                    <a:avLst/>
                  </a:prstGeom>
                  <a:noFill/>
                  <a:ln w="9525">
                    <a:noFill/>
                  </a:ln>
                </p:spPr>
                <p:txBody>
                  <a:bodyPr lIns="0" tIns="0" rIns="0" bIns="0" anchor="t" anchorCtr="1">
                    <a:spAutoFit/>
                  </a:bodyPr>
                  <a:p>
                    <a:pPr indent="304800">
                      <a:lnSpc>
                        <a:spcPct val="130000"/>
                      </a:lnSpc>
                      <a:spcBef>
                        <a:spcPct val="50000"/>
                      </a:spcBef>
                    </a:pPr>
                    <a:r>
                      <a:rPr lang="zh-CN" altLang="en-US" sz="2400" b="1" dirty="0">
                        <a:latin typeface="华文楷体" panose="02010600040101010101" pitchFamily="2" charset="-122"/>
                        <a:ea typeface="华文楷体" panose="02010600040101010101" pitchFamily="2" charset="-122"/>
                      </a:rPr>
                      <a:t>浆</a:t>
                    </a:r>
                    <a:r>
                      <a:rPr lang="en-US" altLang="zh-CN" sz="2400" b="1" dirty="0">
                        <a:latin typeface="华文楷体" panose="02010600040101010101" pitchFamily="2" charset="-122"/>
                        <a:ea typeface="华文楷体" panose="02010600040101010101" pitchFamily="2" charset="-122"/>
                      </a:rPr>
                      <a:t>C</a:t>
                    </a:r>
                    <a:endParaRPr lang="en-US" altLang="zh-CN" sz="2400" b="1" dirty="0">
                      <a:latin typeface="华文楷体" panose="02010600040101010101" pitchFamily="2" charset="-122"/>
                      <a:ea typeface="华文楷体" panose="02010600040101010101" pitchFamily="2" charset="-122"/>
                    </a:endParaRPr>
                  </a:p>
                </p:txBody>
              </p:sp>
              <p:sp>
                <p:nvSpPr>
                  <p:cNvPr id="76818" name="Text Box 23"/>
                  <p:cNvSpPr txBox="1"/>
                  <p:nvPr/>
                </p:nvSpPr>
                <p:spPr>
                  <a:xfrm>
                    <a:off x="2768" y="3134"/>
                    <a:ext cx="931" cy="302"/>
                  </a:xfrm>
                  <a:prstGeom prst="rect">
                    <a:avLst/>
                  </a:prstGeom>
                  <a:noFill/>
                  <a:ln w="9525">
                    <a:noFill/>
                  </a:ln>
                </p:spPr>
                <p:txBody>
                  <a:bodyPr wrap="square" lIns="0" tIns="0" rIns="0" bIns="0" anchor="t" anchorCtr="1">
                    <a:spAutoFit/>
                  </a:bodyPr>
                  <a:p>
                    <a:pPr indent="304800">
                      <a:lnSpc>
                        <a:spcPct val="130000"/>
                      </a:lnSpc>
                      <a:spcBef>
                        <a:spcPct val="50000"/>
                      </a:spcBef>
                    </a:pPr>
                    <a:r>
                      <a:rPr lang="zh-CN" altLang="en-US" sz="2400" b="1" dirty="0">
                        <a:latin typeface="华文楷体" panose="02010600040101010101" pitchFamily="2" charset="-122"/>
                        <a:ea typeface="华文楷体" panose="02010600040101010101" pitchFamily="2" charset="-122"/>
                      </a:rPr>
                      <a:t>背景</a:t>
                    </a:r>
                    <a:r>
                      <a:rPr lang="en-US" altLang="zh-CN" sz="2400" b="1" dirty="0">
                        <a:latin typeface="华文楷体" panose="02010600040101010101" pitchFamily="2" charset="-122"/>
                        <a:ea typeface="华文楷体" panose="02010600040101010101" pitchFamily="2" charset="-122"/>
                      </a:rPr>
                      <a:t>B</a:t>
                    </a:r>
                    <a:endParaRPr lang="en-US" altLang="zh-CN" sz="2400" b="1" dirty="0">
                      <a:latin typeface="华文楷体" panose="02010600040101010101" pitchFamily="2" charset="-122"/>
                      <a:ea typeface="华文楷体" panose="02010600040101010101" pitchFamily="2" charset="-122"/>
                    </a:endParaRPr>
                  </a:p>
                </p:txBody>
              </p:sp>
            </p:grpSp>
          </p:grpSp>
        </p:grpSp>
      </p:grpSp>
      <p:sp>
        <p:nvSpPr>
          <p:cNvPr id="76819" name="Rectangle 31"/>
          <p:cNvSpPr/>
          <p:nvPr/>
        </p:nvSpPr>
        <p:spPr>
          <a:xfrm>
            <a:off x="268288" y="3403600"/>
            <a:ext cx="2481262" cy="1438275"/>
          </a:xfrm>
          <a:prstGeom prst="rect">
            <a:avLst/>
          </a:prstGeom>
          <a:noFill/>
          <a:ln w="9525">
            <a:noFill/>
          </a:ln>
        </p:spPr>
        <p:txBody>
          <a:bodyPr lIns="0" tIns="0" rIns="0" bIns="0" anchor="t" anchorCtr="1">
            <a:spAutoFit/>
          </a:bodyPr>
          <a:p>
            <a:pPr>
              <a:lnSpc>
                <a:spcPct val="130000"/>
              </a:lnSpc>
            </a:pPr>
            <a:r>
              <a:rPr lang="en-US" altLang="zh-CN" sz="2400" b="1" dirty="0">
                <a:solidFill>
                  <a:srgbClr val="008000"/>
                </a:solidFill>
                <a:latin typeface="华文楷体" panose="02010600040101010101" pitchFamily="2" charset="-122"/>
                <a:ea typeface="华文楷体" panose="02010600040101010101" pitchFamily="2" charset="-122"/>
              </a:rPr>
              <a:t>        </a:t>
            </a:r>
            <a:r>
              <a:rPr lang="zh-CN" altLang="en-US" sz="2400" b="1" dirty="0">
                <a:solidFill>
                  <a:srgbClr val="008000"/>
                </a:solidFill>
                <a:latin typeface="华文楷体" panose="02010600040101010101" pitchFamily="2" charset="-122"/>
                <a:ea typeface="华文楷体" panose="02010600040101010101" pitchFamily="2" charset="-122"/>
              </a:rPr>
              <a:t>灰度数字图像的像素值反映光密度的大小。</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8" name="Rectangle 4"/>
          <p:cNvSpPr>
            <a:spLocks noChangeArrowheads="1"/>
          </p:cNvSpPr>
          <p:nvPr/>
        </p:nvSpPr>
        <p:spPr bwMode="auto">
          <a:xfrm>
            <a:off x="757238" y="2219325"/>
            <a:ext cx="7815263" cy="3322638"/>
          </a:xfrm>
          <a:prstGeom prst="rect">
            <a:avLst/>
          </a:prstGeom>
          <a:noFill/>
          <a:ln w="9525" algn="ctr">
            <a:noFill/>
            <a:miter lim="800000"/>
          </a:ln>
          <a:effectLst/>
        </p:spPr>
        <p:txBody>
          <a:bodyPr wrap="square" lIns="0" tIns="0" rIns="0" bIns="0" anchor="ctr">
            <a:spAutoFit/>
          </a:bodyPr>
          <a:lstStyle/>
          <a:p>
            <a:pPr marL="0" marR="0" lvl="0" algn="l" defTabSz="914400" rtl="0" eaLnBrk="1" fontAlgn="base" latinLnBrk="0" hangingPunct="1">
              <a:lnSpc>
                <a:spcPct val="150000"/>
              </a:lnSpc>
              <a:spcBef>
                <a:spcPct val="0"/>
              </a:spcBef>
              <a:spcAft>
                <a:spcPct val="0"/>
              </a:spcAft>
              <a:buClrTx/>
              <a:buSzTx/>
              <a:buFont typeface="Wingdings" panose="05000000000000000000" pitchFamily="2" charset="2"/>
              <a:defRPr/>
            </a:pPr>
            <a:r>
              <a:rPr kumimoji="0" lang="zh-CN" altLang="en-US" sz="2400" b="1" i="0" u="sng" strike="noStrike" kern="1200" cap="none" spc="0" normalizeH="0" baseline="0" noProof="0" dirty="0">
                <a:ln>
                  <a:noFill/>
                </a:ln>
                <a:solidFill>
                  <a:srgbClr val="660033"/>
                </a:solidFill>
                <a:effectLst/>
                <a:uLnTx/>
                <a:uFillTx/>
                <a:latin typeface="华文楷体" panose="02010600040101010101" pitchFamily="2" charset="-122"/>
                <a:ea typeface="华文楷体" panose="02010600040101010101" pitchFamily="2" charset="-122"/>
                <a:cs typeface="华文楷体" panose="02010600040101010101" pitchFamily="2" charset="-122"/>
              </a:rPr>
              <a:t>预处理的目的：</a:t>
            </a:r>
            <a:endParaRPr kumimoji="0" lang="zh-CN" altLang="en-US" sz="2400" b="1" i="0" u="none" strike="noStrike" kern="1200" cap="none" spc="0" normalizeH="0" baseline="0" noProof="0" dirty="0">
              <a:ln>
                <a:noFill/>
              </a:ln>
              <a:solidFill>
                <a:srgbClr val="660033"/>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1</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）去除在数据获取时引入的噪声与干扰。</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2</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）去除所有夹杂在背景上的次要图像，突出主要的待识别的细胞图像。例：平滑、图像增强等数字图像处理技术。</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sng" strike="noStrike" kern="1200" cap="none" spc="0" normalizeH="0" baseline="0" noProof="0" dirty="0">
                <a:ln>
                  <a:noFill/>
                </a:ln>
                <a:solidFill>
                  <a:srgbClr val="660033"/>
                </a:solidFill>
                <a:effectLst/>
                <a:uLnTx/>
                <a:uFillTx/>
                <a:latin typeface="华文楷体" panose="02010600040101010101" pitchFamily="2" charset="-122"/>
                <a:ea typeface="华文楷体" panose="02010600040101010101" pitchFamily="2" charset="-122"/>
                <a:cs typeface="华文楷体" panose="02010600040101010101" pitchFamily="2" charset="-122"/>
              </a:rPr>
              <a:t>区域划分的目的：</a:t>
            </a:r>
            <a:endParaRPr kumimoji="0" lang="zh-CN" altLang="en-US" sz="2400" b="1" i="0" u="sng" strike="noStrike" kern="1200" cap="none" spc="0" normalizeH="0" baseline="0" noProof="0" dirty="0">
              <a:ln>
                <a:noFill/>
              </a:ln>
              <a:solidFill>
                <a:srgbClr val="660033"/>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找出边界，划分出三个区域，为特征抽取做准备。 </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39938" name="Rectangle 5"/>
          <p:cNvSpPr/>
          <p:nvPr/>
        </p:nvSpPr>
        <p:spPr>
          <a:xfrm>
            <a:off x="361950" y="288925"/>
            <a:ext cx="8418513" cy="652463"/>
          </a:xfrm>
          <a:prstGeom prst="rect">
            <a:avLst/>
          </a:prstGeom>
          <a:solidFill>
            <a:schemeClr val="accent6">
              <a:lumMod val="20000"/>
              <a:lumOff val="80000"/>
            </a:schemeClr>
          </a:solidFill>
          <a:ln w="9525">
            <a:noFill/>
          </a:ln>
        </p:spPr>
        <p:txBody>
          <a:bodyPr anchor="ctr">
            <a:spAutoFit/>
          </a:bodyPr>
          <a:p>
            <a:pPr indent="304800" fontAlgn="base">
              <a:lnSpc>
                <a:spcPct val="130000"/>
              </a:lnSpc>
            </a:pPr>
            <a:r>
              <a:rPr lang="zh-CN" altLang="en-US" sz="2800" b="1" strike="noStrike" noProof="1" dirty="0">
                <a:latin typeface="华文楷体" panose="02010600040101010101" pitchFamily="2" charset="-122"/>
                <a:ea typeface="华文楷体" panose="02010600040101010101" pitchFamily="2" charset="-122"/>
                <a:cs typeface="+mn-cs"/>
              </a:rPr>
              <a:t>简例： 以癌细胞识别为例，了解机器识别的全过程。</a:t>
            </a:r>
            <a:endParaRPr lang="zh-CN" altLang="en-US" sz="2800" b="1" strike="noStrike" noProof="1" dirty="0">
              <a:latin typeface="华文楷体" panose="02010600040101010101" pitchFamily="2" charset="-122"/>
              <a:ea typeface="华文楷体" panose="02010600040101010101" pitchFamily="2" charset="-122"/>
            </a:endParaRPr>
          </a:p>
        </p:txBody>
      </p:sp>
      <p:sp>
        <p:nvSpPr>
          <p:cNvPr id="2" name="矩形 1"/>
          <p:cNvSpPr/>
          <p:nvPr/>
        </p:nvSpPr>
        <p:spPr>
          <a:xfrm>
            <a:off x="522288" y="1181100"/>
            <a:ext cx="5969000" cy="571500"/>
          </a:xfrm>
          <a:prstGeom prst="rect">
            <a:avLst/>
          </a:prstGeom>
          <a:solidFill>
            <a:schemeClr val="accent5">
              <a:lumMod val="20000"/>
              <a:lumOff val="80000"/>
            </a:schemeClr>
          </a:solidFill>
          <a:ln w="9525">
            <a:noFill/>
          </a:ln>
        </p:spPr>
        <p:txBody>
          <a:bodyPr wrap="square" rtlCol="0" anchor="ctr">
            <a:spAutoFit/>
          </a:bodyPr>
          <a:p>
            <a:pPr lvl="0" algn="l" fontAlgn="base">
              <a:lnSpc>
                <a:spcPct val="130000"/>
              </a:lnSpc>
              <a:buClrTx/>
              <a:buSzTx/>
              <a:buFontTx/>
            </a:pP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2.  </a:t>
            </a: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数字化细胞图像的预处理与区域划分</a:t>
            </a:r>
            <a:endParaRPr lang="en-US" altLang="zh-CN" sz="2400" b="1" strike="noStrike" noProof="1" dirty="0">
              <a:solidFill>
                <a:srgbClr val="2403EF"/>
              </a:solidFill>
              <a:latin typeface="华文楷体" panose="02010600040101010101" pitchFamily="2" charset="-122"/>
              <a:ea typeface="华文楷体" panose="02010600040101010101" pitchFamily="2" charset="-122"/>
              <a:sym typeface="+mn-ea"/>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15"/>
          <p:cNvSpPr/>
          <p:nvPr/>
        </p:nvSpPr>
        <p:spPr>
          <a:xfrm>
            <a:off x="692150" y="4049713"/>
            <a:ext cx="8153400" cy="2163762"/>
          </a:xfrm>
          <a:prstGeom prst="rect">
            <a:avLst/>
          </a:prstGeom>
          <a:noFill/>
          <a:ln w="9525">
            <a:noFill/>
          </a:ln>
        </p:spPr>
        <p:txBody>
          <a:bodyPr lIns="0" tIns="0" rIns="0" bIns="0" anchor="ctr" anchorCtr="0">
            <a:spAutoFit/>
          </a:bodyPr>
          <a:p>
            <a:pPr>
              <a:lnSpc>
                <a:spcPct val="150000"/>
              </a:lnSpc>
            </a:pPr>
            <a:r>
              <a:rPr lang="en-US" altLang="zh-CN" sz="2400" b="1" dirty="0">
                <a:solidFill>
                  <a:srgbClr val="008000"/>
                </a:solidFill>
                <a:latin typeface="华文楷体" panose="02010600040101010101" pitchFamily="2" charset="-122"/>
                <a:ea typeface="华文楷体" panose="02010600040101010101" pitchFamily="2" charset="-122"/>
              </a:rPr>
              <a:t>    </a:t>
            </a:r>
            <a:r>
              <a:rPr lang="zh-CN" altLang="en-US" sz="2400" b="1" dirty="0">
                <a:solidFill>
                  <a:srgbClr val="008000"/>
                </a:solidFill>
                <a:latin typeface="华文楷体" panose="02010600040101010101" pitchFamily="2" charset="-122"/>
                <a:ea typeface="华文楷体" panose="02010600040101010101" pitchFamily="2" charset="-122"/>
              </a:rPr>
              <a:t>设灰度阈值为</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c</a:t>
            </a:r>
            <a:r>
              <a:rPr lang="zh-CN" altLang="en-US" sz="2400" b="1" dirty="0">
                <a:solidFill>
                  <a:srgbClr val="008000"/>
                </a:solidFill>
                <a:latin typeface="华文楷体" panose="02010600040101010101" pitchFamily="2" charset="-122"/>
                <a:ea typeface="华文楷体" panose="02010600040101010101" pitchFamily="2" charset="-122"/>
              </a:rPr>
              <a:t>和</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n</a:t>
            </a:r>
            <a:r>
              <a:rPr lang="zh-CN" altLang="en-US" sz="2400" b="1" dirty="0">
                <a:solidFill>
                  <a:srgbClr val="008000"/>
                </a:solidFill>
                <a:latin typeface="华文楷体" panose="02010600040101010101" pitchFamily="2" charset="-122"/>
                <a:ea typeface="华文楷体" panose="02010600040101010101" pitchFamily="2" charset="-122"/>
              </a:rPr>
              <a:t>，图像中某像素的灰度值为</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i</a:t>
            </a:r>
            <a:r>
              <a:rPr lang="zh-CN" altLang="en-US" sz="2400" b="1" dirty="0">
                <a:solidFill>
                  <a:srgbClr val="008000"/>
                </a:solidFill>
                <a:latin typeface="华文楷体" panose="02010600040101010101" pitchFamily="2" charset="-122"/>
                <a:ea typeface="华文楷体" panose="02010600040101010101" pitchFamily="2" charset="-122"/>
              </a:rPr>
              <a:t>，则：   </a:t>
            </a:r>
            <a:endParaRPr lang="zh-CN" altLang="en-US" sz="2400" b="1" dirty="0">
              <a:solidFill>
                <a:srgbClr val="008000"/>
              </a:solidFill>
              <a:latin typeface="华文楷体" panose="02010600040101010101" pitchFamily="2" charset="-122"/>
              <a:ea typeface="华文楷体" panose="02010600040101010101" pitchFamily="2" charset="-122"/>
            </a:endParaRPr>
          </a:p>
          <a:p>
            <a:pPr>
              <a:lnSpc>
                <a:spcPct val="150000"/>
              </a:lnSpc>
            </a:pPr>
            <a:r>
              <a:rPr lang="zh-CN" altLang="en-US" sz="2400" b="1" dirty="0">
                <a:solidFill>
                  <a:srgbClr val="008000"/>
                </a:solidFill>
                <a:latin typeface="华文楷体" panose="02010600040101010101" pitchFamily="2" charset="-122"/>
                <a:ea typeface="华文楷体" panose="02010600040101010101" pitchFamily="2" charset="-122"/>
              </a:rPr>
              <a:t>             </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i </a:t>
            </a:r>
            <a:r>
              <a:rPr lang="en-US" altLang="en-US" sz="2400" b="1" dirty="0">
                <a:solidFill>
                  <a:srgbClr val="008000"/>
                </a:solidFill>
                <a:latin typeface="华文楷体" panose="02010600040101010101" pitchFamily="2" charset="-122"/>
                <a:ea typeface="华文楷体" panose="02010600040101010101" pitchFamily="2" charset="-122"/>
              </a:rPr>
              <a:t>≥</a:t>
            </a:r>
            <a:r>
              <a:rPr lang="en-US" altLang="zh-CN" sz="2400" b="1" dirty="0">
                <a:solidFill>
                  <a:srgbClr val="008000"/>
                </a:solidFill>
                <a:latin typeface="华文楷体" panose="02010600040101010101" pitchFamily="2" charset="-122"/>
                <a:ea typeface="华文楷体" panose="02010600040101010101" pitchFamily="2" charset="-122"/>
              </a:rPr>
              <a:t> </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n</a:t>
            </a:r>
            <a:r>
              <a:rPr lang="zh-CN" altLang="en-US" sz="2400" b="1" dirty="0">
                <a:solidFill>
                  <a:srgbClr val="008000"/>
                </a:solidFill>
                <a:latin typeface="华文楷体" panose="02010600040101010101" pitchFamily="2" charset="-122"/>
                <a:ea typeface="华文楷体" panose="02010600040101010101" pitchFamily="2" charset="-122"/>
              </a:rPr>
              <a:t>的点属于胞核区；</a:t>
            </a:r>
            <a:endParaRPr lang="zh-CN" altLang="en-US" sz="2400" b="1" dirty="0">
              <a:solidFill>
                <a:srgbClr val="008000"/>
              </a:solidFill>
              <a:latin typeface="华文楷体" panose="02010600040101010101" pitchFamily="2" charset="-122"/>
              <a:ea typeface="华文楷体" panose="02010600040101010101" pitchFamily="2" charset="-122"/>
            </a:endParaRPr>
          </a:p>
          <a:p>
            <a:pPr>
              <a:lnSpc>
                <a:spcPct val="150000"/>
              </a:lnSpc>
            </a:pPr>
            <a:r>
              <a:rPr lang="zh-CN" altLang="en-US" sz="2400" b="1" dirty="0">
                <a:solidFill>
                  <a:srgbClr val="008000"/>
                </a:solidFill>
                <a:latin typeface="华文楷体" panose="02010600040101010101" pitchFamily="2" charset="-122"/>
                <a:ea typeface="华文楷体" panose="02010600040101010101" pitchFamily="2" charset="-122"/>
              </a:rPr>
              <a:t>             </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i</a:t>
            </a:r>
            <a:r>
              <a:rPr lang="en-US" altLang="zh-CN" sz="2400" b="1" i="1" dirty="0">
                <a:solidFill>
                  <a:srgbClr val="008000"/>
                </a:solidFill>
                <a:latin typeface="华文楷体" panose="02010600040101010101" pitchFamily="2" charset="-122"/>
                <a:ea typeface="华文楷体" panose="02010600040101010101" pitchFamily="2" charset="-122"/>
              </a:rPr>
              <a:t> </a:t>
            </a:r>
            <a:r>
              <a:rPr lang="en-US" altLang="en-US" sz="2400" b="1" dirty="0">
                <a:solidFill>
                  <a:srgbClr val="008000"/>
                </a:solidFill>
                <a:latin typeface="华文楷体" panose="02010600040101010101" pitchFamily="2" charset="-122"/>
                <a:ea typeface="华文楷体" panose="02010600040101010101" pitchFamily="2" charset="-122"/>
              </a:rPr>
              <a:t>＜</a:t>
            </a:r>
            <a:r>
              <a:rPr lang="zh-CN" altLang="en-US" sz="2400" b="1" dirty="0">
                <a:solidFill>
                  <a:srgbClr val="008000"/>
                </a:solidFill>
                <a:latin typeface="华文楷体" panose="02010600040101010101" pitchFamily="2" charset="-122"/>
                <a:ea typeface="华文楷体" panose="02010600040101010101" pitchFamily="2" charset="-122"/>
              </a:rPr>
              <a:t> </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c</a:t>
            </a:r>
            <a:r>
              <a:rPr lang="zh-CN" altLang="en-US" sz="2400" b="1" dirty="0">
                <a:solidFill>
                  <a:srgbClr val="008000"/>
                </a:solidFill>
                <a:latin typeface="华文楷体" panose="02010600040101010101" pitchFamily="2" charset="-122"/>
                <a:ea typeface="华文楷体" panose="02010600040101010101" pitchFamily="2" charset="-122"/>
              </a:rPr>
              <a:t>的点属于背景区；</a:t>
            </a:r>
            <a:endParaRPr lang="zh-CN" altLang="en-US" sz="2400" b="1" dirty="0">
              <a:solidFill>
                <a:srgbClr val="008000"/>
              </a:solidFill>
              <a:latin typeface="华文楷体" panose="02010600040101010101" pitchFamily="2" charset="-122"/>
              <a:ea typeface="华文楷体" panose="02010600040101010101" pitchFamily="2" charset="-122"/>
            </a:endParaRPr>
          </a:p>
          <a:p>
            <a:pPr>
              <a:lnSpc>
                <a:spcPct val="150000"/>
              </a:lnSpc>
            </a:pPr>
            <a:r>
              <a:rPr lang="zh-CN" altLang="en-US" sz="2400" b="1" dirty="0">
                <a:solidFill>
                  <a:srgbClr val="008000"/>
                </a:solidFill>
                <a:latin typeface="华文楷体" panose="02010600040101010101" pitchFamily="2" charset="-122"/>
                <a:ea typeface="华文楷体" panose="02010600040101010101" pitchFamily="2" charset="-122"/>
              </a:rPr>
              <a:t>             </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c</a:t>
            </a:r>
            <a:r>
              <a:rPr lang="en-US" altLang="en-US" sz="2400" b="1" dirty="0">
                <a:solidFill>
                  <a:srgbClr val="008000"/>
                </a:solidFill>
                <a:latin typeface="华文楷体" panose="02010600040101010101" pitchFamily="2" charset="-122"/>
                <a:ea typeface="华文楷体" panose="02010600040101010101" pitchFamily="2" charset="-122"/>
              </a:rPr>
              <a:t>≤</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i</a:t>
            </a:r>
            <a:r>
              <a:rPr lang="en-US" altLang="en-US" sz="2400" b="1" dirty="0">
                <a:solidFill>
                  <a:srgbClr val="008000"/>
                </a:solidFill>
                <a:latin typeface="华文楷体" panose="02010600040101010101" pitchFamily="2" charset="-122"/>
                <a:ea typeface="华文楷体" panose="02010600040101010101" pitchFamily="2" charset="-122"/>
              </a:rPr>
              <a:t>＜</a:t>
            </a:r>
            <a:r>
              <a:rPr lang="zh-CN" altLang="en-US" sz="2400" b="1" i="1" dirty="0">
                <a:solidFill>
                  <a:srgbClr val="008000"/>
                </a:solidFill>
                <a:latin typeface="华文楷体" panose="02010600040101010101" pitchFamily="2" charset="-122"/>
                <a:ea typeface="华文楷体" panose="02010600040101010101" pitchFamily="2" charset="-122"/>
              </a:rPr>
              <a:t> </a:t>
            </a:r>
            <a:r>
              <a:rPr lang="en-US" altLang="zh-CN" sz="2400" b="1" i="1" dirty="0">
                <a:solidFill>
                  <a:srgbClr val="008000"/>
                </a:solidFill>
                <a:latin typeface="华文楷体" panose="02010600040101010101" pitchFamily="2" charset="-122"/>
                <a:ea typeface="华文楷体" panose="02010600040101010101" pitchFamily="2" charset="-122"/>
              </a:rPr>
              <a:t>T</a:t>
            </a:r>
            <a:r>
              <a:rPr lang="en-US" altLang="zh-CN" sz="2400" b="1" i="1" baseline="-25000" dirty="0">
                <a:solidFill>
                  <a:srgbClr val="008000"/>
                </a:solidFill>
                <a:latin typeface="华文楷体" panose="02010600040101010101" pitchFamily="2" charset="-122"/>
                <a:ea typeface="华文楷体" panose="02010600040101010101" pitchFamily="2" charset="-122"/>
              </a:rPr>
              <a:t>n</a:t>
            </a:r>
            <a:r>
              <a:rPr lang="zh-CN" altLang="en-US" sz="2400" b="1" dirty="0">
                <a:solidFill>
                  <a:srgbClr val="008000"/>
                </a:solidFill>
                <a:latin typeface="华文楷体" panose="02010600040101010101" pitchFamily="2" charset="-122"/>
                <a:ea typeface="华文楷体" panose="02010600040101010101" pitchFamily="2" charset="-122"/>
              </a:rPr>
              <a:t>的点属于胞浆区；</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sp>
        <p:nvSpPr>
          <p:cNvPr id="78850" name="Rectangle 26"/>
          <p:cNvSpPr/>
          <p:nvPr/>
        </p:nvSpPr>
        <p:spPr>
          <a:xfrm>
            <a:off x="0" y="5534025"/>
            <a:ext cx="69850" cy="152400"/>
          </a:xfrm>
          <a:prstGeom prst="rect">
            <a:avLst/>
          </a:prstGeom>
          <a:noFill/>
          <a:ln w="9525">
            <a:noFill/>
          </a:ln>
        </p:spPr>
        <p:txBody>
          <a:bodyPr wrap="none" lIns="0" tIns="0" rIns="0" bIns="0" anchor="ctr" anchorCtr="0">
            <a:spAutoFit/>
          </a:bodyPr>
          <a:p>
            <a:r>
              <a:rPr lang="en-US" altLang="zh-CN" sz="1000" dirty="0">
                <a:latin typeface="Arial" panose="020B0604020202020204" pitchFamily="34"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grpSp>
        <p:nvGrpSpPr>
          <p:cNvPr id="78851" name="Group 46"/>
          <p:cNvGrpSpPr/>
          <p:nvPr/>
        </p:nvGrpSpPr>
        <p:grpSpPr>
          <a:xfrm>
            <a:off x="692150" y="457200"/>
            <a:ext cx="7426325" cy="3514725"/>
            <a:chOff x="555" y="261"/>
            <a:chExt cx="4678" cy="2214"/>
          </a:xfrm>
        </p:grpSpPr>
        <p:grpSp>
          <p:nvGrpSpPr>
            <p:cNvPr id="78852" name="Group 45"/>
            <p:cNvGrpSpPr/>
            <p:nvPr/>
          </p:nvGrpSpPr>
          <p:grpSpPr>
            <a:xfrm>
              <a:off x="3050" y="261"/>
              <a:ext cx="2183" cy="2214"/>
              <a:chOff x="3050" y="232"/>
              <a:chExt cx="2183" cy="2214"/>
            </a:xfrm>
          </p:grpSpPr>
          <p:pic>
            <p:nvPicPr>
              <p:cNvPr id="78853" name="Picture 5"/>
              <p:cNvPicPr>
                <a:picLocks noChangeAspect="1"/>
              </p:cNvPicPr>
              <p:nvPr/>
            </p:nvPicPr>
            <p:blipFill>
              <a:blip r:embed="rId1"/>
              <a:stretch>
                <a:fillRect/>
              </a:stretch>
            </p:blipFill>
            <p:spPr>
              <a:xfrm>
                <a:off x="3050" y="232"/>
                <a:ext cx="2183" cy="1937"/>
              </a:xfrm>
              <a:prstGeom prst="rect">
                <a:avLst/>
              </a:prstGeom>
              <a:noFill/>
              <a:ln w="9525">
                <a:noFill/>
              </a:ln>
            </p:spPr>
          </p:pic>
          <p:sp>
            <p:nvSpPr>
              <p:cNvPr id="78854" name="Rectangle 7"/>
              <p:cNvSpPr/>
              <p:nvPr/>
            </p:nvSpPr>
            <p:spPr>
              <a:xfrm>
                <a:off x="3731" y="2214"/>
                <a:ext cx="1010" cy="232"/>
              </a:xfrm>
              <a:prstGeom prst="rect">
                <a:avLst/>
              </a:prstGeom>
              <a:noFill/>
              <a:ln w="9525">
                <a:noFill/>
              </a:ln>
            </p:spPr>
            <p:txBody>
              <a:bodyPr wrap="none" lIns="0" tIns="0" rIns="0" bIns="0" anchor="ctr" anchorCtr="0">
                <a:spAutoFit/>
              </a:bodyPr>
              <a:p>
                <a:r>
                  <a:rPr lang="en-US" altLang="zh-CN" sz="2400" b="1" dirty="0">
                    <a:solidFill>
                      <a:srgbClr val="FF0000"/>
                    </a:solidFill>
                    <a:latin typeface="华文楷体" panose="02010600040101010101" pitchFamily="2" charset="-122"/>
                    <a:ea typeface="华文楷体" panose="02010600040101010101" pitchFamily="2" charset="-122"/>
                  </a:rPr>
                  <a:t> </a:t>
                </a:r>
                <a:r>
                  <a:rPr lang="zh-CN" altLang="en-US" sz="2400" b="1" dirty="0">
                    <a:solidFill>
                      <a:srgbClr val="FF0000"/>
                    </a:solidFill>
                    <a:latin typeface="华文楷体" panose="02010600040101010101" pitchFamily="2" charset="-122"/>
                    <a:ea typeface="华文楷体" panose="02010600040101010101" pitchFamily="2" charset="-122"/>
                  </a:rPr>
                  <a:t>检测的边缘 </a:t>
                </a:r>
                <a:endParaRPr lang="zh-CN" altLang="en-US" sz="2400" b="1" dirty="0">
                  <a:solidFill>
                    <a:srgbClr val="FF0000"/>
                  </a:solidFill>
                  <a:latin typeface="华文楷体" panose="02010600040101010101" pitchFamily="2" charset="-122"/>
                  <a:ea typeface="华文楷体" panose="02010600040101010101" pitchFamily="2" charset="-122"/>
                </a:endParaRPr>
              </a:p>
            </p:txBody>
          </p:sp>
          <p:sp>
            <p:nvSpPr>
              <p:cNvPr id="78855" name="Text Box 16"/>
              <p:cNvSpPr txBox="1"/>
              <p:nvPr/>
            </p:nvSpPr>
            <p:spPr>
              <a:xfrm>
                <a:off x="4496" y="374"/>
                <a:ext cx="453" cy="225"/>
              </a:xfrm>
              <a:prstGeom prst="rect">
                <a:avLst/>
              </a:prstGeom>
              <a:noFill/>
              <a:ln w="9525">
                <a:noFill/>
              </a:ln>
            </p:spPr>
            <p:txBody>
              <a:bodyPr lIns="0" tIns="0" rIns="0" bIns="0" anchor="t" anchorCtr="1">
                <a:spAutoFit/>
              </a:bodyPr>
              <a:p>
                <a:pPr indent="304800">
                  <a:lnSpc>
                    <a:spcPct val="130000"/>
                  </a:lnSpc>
                  <a:spcBef>
                    <a:spcPct val="50000"/>
                  </a:spcBef>
                </a:pPr>
                <a:r>
                  <a:rPr lang="en-US" altLang="zh-CN" sz="1800" i="1" dirty="0">
                    <a:solidFill>
                      <a:schemeClr val="tx1"/>
                    </a:solidFill>
                    <a:latin typeface="Times New Roman" panose="02020603050405020304" pitchFamily="18" charset="0"/>
                    <a:ea typeface="宋体" panose="02010600030101010101" pitchFamily="2" charset="-122"/>
                  </a:rPr>
                  <a:t>T</a:t>
                </a:r>
                <a:r>
                  <a:rPr lang="en-US" altLang="zh-CN" sz="1800" i="1" baseline="-25000" dirty="0">
                    <a:solidFill>
                      <a:schemeClr val="tx1"/>
                    </a:solidFill>
                    <a:latin typeface="Times New Roman" panose="02020603050405020304" pitchFamily="18" charset="0"/>
                    <a:ea typeface="宋体" panose="02010600030101010101" pitchFamily="2" charset="-122"/>
                  </a:rPr>
                  <a:t>n</a:t>
                </a:r>
                <a:endParaRPr lang="en-US" altLang="zh-CN" sz="1800" i="1" baseline="-25000" dirty="0">
                  <a:solidFill>
                    <a:schemeClr val="tx1"/>
                  </a:solidFill>
                  <a:latin typeface="Times New Roman" panose="02020603050405020304" pitchFamily="18" charset="0"/>
                  <a:ea typeface="宋体" panose="02010600030101010101" pitchFamily="2" charset="-122"/>
                </a:endParaRPr>
              </a:p>
            </p:txBody>
          </p:sp>
          <p:sp>
            <p:nvSpPr>
              <p:cNvPr id="78856" name="Line 17"/>
              <p:cNvSpPr/>
              <p:nvPr/>
            </p:nvSpPr>
            <p:spPr>
              <a:xfrm flipH="1">
                <a:off x="4383" y="544"/>
                <a:ext cx="340" cy="255"/>
              </a:xfrm>
              <a:prstGeom prst="line">
                <a:avLst/>
              </a:prstGeom>
              <a:ln w="19050" cap="flat" cmpd="sng">
                <a:solidFill>
                  <a:schemeClr val="tx1"/>
                </a:solidFill>
                <a:prstDash val="solid"/>
                <a:round/>
                <a:headEnd type="none" w="med" len="med"/>
                <a:tailEnd type="triangle" w="med" len="med"/>
              </a:ln>
            </p:spPr>
          </p:sp>
          <p:sp>
            <p:nvSpPr>
              <p:cNvPr id="78857" name="Text Box 18"/>
              <p:cNvSpPr txBox="1"/>
              <p:nvPr/>
            </p:nvSpPr>
            <p:spPr>
              <a:xfrm>
                <a:off x="3560" y="261"/>
                <a:ext cx="425" cy="225"/>
              </a:xfrm>
              <a:prstGeom prst="rect">
                <a:avLst/>
              </a:prstGeom>
              <a:noFill/>
              <a:ln w="9525">
                <a:noFill/>
              </a:ln>
            </p:spPr>
            <p:txBody>
              <a:bodyPr lIns="0" tIns="0" rIns="0" bIns="0" anchor="t" anchorCtr="1">
                <a:spAutoFit/>
              </a:bodyPr>
              <a:p>
                <a:pPr indent="304800">
                  <a:lnSpc>
                    <a:spcPct val="130000"/>
                  </a:lnSpc>
                  <a:spcBef>
                    <a:spcPct val="50000"/>
                  </a:spcBef>
                </a:pPr>
                <a:r>
                  <a:rPr lang="en-US" altLang="zh-CN" sz="1800" i="1" dirty="0">
                    <a:solidFill>
                      <a:schemeClr val="tx1"/>
                    </a:solidFill>
                    <a:latin typeface="Times New Roman" panose="02020603050405020304" pitchFamily="18" charset="0"/>
                    <a:ea typeface="宋体" panose="02010600030101010101" pitchFamily="2" charset="-122"/>
                  </a:rPr>
                  <a:t>T</a:t>
                </a:r>
                <a:r>
                  <a:rPr lang="en-US" altLang="zh-CN" sz="1800" i="1" baseline="-25000" dirty="0">
                    <a:solidFill>
                      <a:schemeClr val="tx1"/>
                    </a:solidFill>
                    <a:latin typeface="Times New Roman" panose="02020603050405020304" pitchFamily="18" charset="0"/>
                    <a:ea typeface="宋体" panose="02010600030101010101" pitchFamily="2" charset="-122"/>
                  </a:rPr>
                  <a:t>c</a:t>
                </a:r>
                <a:endParaRPr lang="en-US" altLang="zh-CN" sz="1800" i="1" baseline="-25000" dirty="0">
                  <a:solidFill>
                    <a:schemeClr val="tx1"/>
                  </a:solidFill>
                  <a:latin typeface="Times New Roman" panose="02020603050405020304" pitchFamily="18" charset="0"/>
                  <a:ea typeface="宋体" panose="02010600030101010101" pitchFamily="2" charset="-122"/>
                </a:endParaRPr>
              </a:p>
            </p:txBody>
          </p:sp>
          <p:sp>
            <p:nvSpPr>
              <p:cNvPr id="78858" name="Line 20"/>
              <p:cNvSpPr/>
              <p:nvPr/>
            </p:nvSpPr>
            <p:spPr>
              <a:xfrm>
                <a:off x="3958" y="459"/>
                <a:ext cx="226" cy="142"/>
              </a:xfrm>
              <a:prstGeom prst="line">
                <a:avLst/>
              </a:prstGeom>
              <a:ln w="19050" cap="flat" cmpd="sng">
                <a:solidFill>
                  <a:schemeClr val="tx1"/>
                </a:solidFill>
                <a:prstDash val="solid"/>
                <a:round/>
                <a:headEnd type="none" w="med" len="med"/>
                <a:tailEnd type="triangle" w="med" len="med"/>
              </a:ln>
            </p:spPr>
          </p:sp>
        </p:grpSp>
        <p:grpSp>
          <p:nvGrpSpPr>
            <p:cNvPr id="78859" name="Group 44"/>
            <p:cNvGrpSpPr/>
            <p:nvPr/>
          </p:nvGrpSpPr>
          <p:grpSpPr>
            <a:xfrm>
              <a:off x="555" y="261"/>
              <a:ext cx="2197" cy="2214"/>
              <a:chOff x="584" y="431"/>
              <a:chExt cx="2197" cy="2214"/>
            </a:xfrm>
          </p:grpSpPr>
          <p:grpSp>
            <p:nvGrpSpPr>
              <p:cNvPr id="78860" name="Group 30"/>
              <p:cNvGrpSpPr/>
              <p:nvPr/>
            </p:nvGrpSpPr>
            <p:grpSpPr>
              <a:xfrm>
                <a:off x="584" y="431"/>
                <a:ext cx="2197" cy="2214"/>
                <a:chOff x="584" y="431"/>
                <a:chExt cx="2197" cy="2214"/>
              </a:xfrm>
            </p:grpSpPr>
            <p:pic>
              <p:nvPicPr>
                <p:cNvPr id="78861" name="Picture 23"/>
                <p:cNvPicPr>
                  <a:picLocks noChangeAspect="1"/>
                </p:cNvPicPr>
                <p:nvPr/>
              </p:nvPicPr>
              <p:blipFill>
                <a:blip r:embed="rId2"/>
                <a:srcRect l="3409" t="10583" r="73259" b="1791"/>
                <a:stretch>
                  <a:fillRect/>
                </a:stretch>
              </p:blipFill>
              <p:spPr>
                <a:xfrm>
                  <a:off x="2086" y="431"/>
                  <a:ext cx="695" cy="1941"/>
                </a:xfrm>
                <a:prstGeom prst="rect">
                  <a:avLst/>
                </a:prstGeom>
                <a:noFill/>
                <a:ln w="9525">
                  <a:noFill/>
                </a:ln>
              </p:spPr>
            </p:pic>
            <p:pic>
              <p:nvPicPr>
                <p:cNvPr id="78862" name="Picture 24"/>
                <p:cNvPicPr>
                  <a:picLocks noChangeAspect="1"/>
                </p:cNvPicPr>
                <p:nvPr/>
              </p:nvPicPr>
              <p:blipFill>
                <a:blip r:embed="rId3"/>
                <a:stretch>
                  <a:fillRect/>
                </a:stretch>
              </p:blipFill>
              <p:spPr>
                <a:xfrm>
                  <a:off x="584" y="431"/>
                  <a:ext cx="1501" cy="1927"/>
                </a:xfrm>
                <a:prstGeom prst="rect">
                  <a:avLst/>
                </a:prstGeom>
                <a:noFill/>
                <a:ln w="9525">
                  <a:noFill/>
                </a:ln>
              </p:spPr>
            </p:pic>
            <p:sp>
              <p:nvSpPr>
                <p:cNvPr id="78863" name="Rectangle 6"/>
                <p:cNvSpPr/>
                <p:nvPr/>
              </p:nvSpPr>
              <p:spPr>
                <a:xfrm>
                  <a:off x="824" y="2413"/>
                  <a:ext cx="1220" cy="232"/>
                </a:xfrm>
                <a:prstGeom prst="rect">
                  <a:avLst/>
                </a:prstGeom>
                <a:noFill/>
                <a:ln w="9525">
                  <a:noFill/>
                </a:ln>
              </p:spPr>
              <p:txBody>
                <a:bodyPr lIns="0" tIns="0" rIns="0" bIns="0" anchor="ctr" anchorCtr="0">
                  <a:spAutoFit/>
                </a:bodyPr>
                <a:p>
                  <a:r>
                    <a:rPr lang="zh-CN" altLang="en-US" sz="2400" b="1" dirty="0">
                      <a:solidFill>
                        <a:srgbClr val="FF0000"/>
                      </a:solidFill>
                      <a:latin typeface="华文楷体" panose="02010600040101010101" pitchFamily="2" charset="-122"/>
                      <a:ea typeface="华文楷体" panose="02010600040101010101" pitchFamily="2" charset="-122"/>
                    </a:rPr>
                    <a:t>疑似肿瘤细胞 </a:t>
                  </a:r>
                  <a:endParaRPr lang="zh-CN" altLang="en-US" sz="2400" b="1" dirty="0">
                    <a:solidFill>
                      <a:srgbClr val="FF0000"/>
                    </a:solidFill>
                    <a:latin typeface="华文楷体" panose="02010600040101010101" pitchFamily="2" charset="-122"/>
                    <a:ea typeface="华文楷体" panose="02010600040101010101" pitchFamily="2" charset="-122"/>
                  </a:endParaRPr>
                </a:p>
              </p:txBody>
            </p:sp>
            <p:sp>
              <p:nvSpPr>
                <p:cNvPr id="78864" name="Line 11"/>
                <p:cNvSpPr/>
                <p:nvPr/>
              </p:nvSpPr>
              <p:spPr>
                <a:xfrm flipH="1" flipV="1">
                  <a:off x="2313" y="1650"/>
                  <a:ext cx="28" cy="510"/>
                </a:xfrm>
                <a:prstGeom prst="line">
                  <a:avLst/>
                </a:prstGeom>
                <a:ln w="9525" cap="flat" cmpd="sng">
                  <a:solidFill>
                    <a:srgbClr val="000000"/>
                  </a:solidFill>
                  <a:prstDash val="solid"/>
                  <a:round/>
                  <a:headEnd type="none" w="med" len="med"/>
                  <a:tailEnd type="triangle" w="med" len="med"/>
                </a:ln>
              </p:spPr>
            </p:sp>
            <p:sp>
              <p:nvSpPr>
                <p:cNvPr id="78865" name="Line 12"/>
                <p:cNvSpPr/>
                <p:nvPr/>
              </p:nvSpPr>
              <p:spPr>
                <a:xfrm>
                  <a:off x="1349" y="998"/>
                  <a:ext cx="170" cy="652"/>
                </a:xfrm>
                <a:prstGeom prst="line">
                  <a:avLst/>
                </a:prstGeom>
                <a:ln w="9525" cap="flat" cmpd="sng">
                  <a:solidFill>
                    <a:srgbClr val="000000"/>
                  </a:solidFill>
                  <a:prstDash val="solid"/>
                  <a:round/>
                  <a:headEnd type="none" w="med" len="med"/>
                  <a:tailEnd type="triangle" w="med" len="med"/>
                </a:ln>
              </p:spPr>
            </p:sp>
            <p:sp>
              <p:nvSpPr>
                <p:cNvPr id="78866" name="Text Box 13"/>
                <p:cNvSpPr txBox="1"/>
                <p:nvPr/>
              </p:nvSpPr>
              <p:spPr>
                <a:xfrm>
                  <a:off x="952" y="743"/>
                  <a:ext cx="425" cy="225"/>
                </a:xfrm>
                <a:prstGeom prst="rect">
                  <a:avLst/>
                </a:prstGeom>
                <a:noFill/>
                <a:ln w="9525">
                  <a:noFill/>
                </a:ln>
              </p:spPr>
              <p:txBody>
                <a:bodyPr lIns="0" tIns="0" rIns="0" bIns="0" anchor="t" anchorCtr="1">
                  <a:spAutoFit/>
                </a:bodyPr>
                <a:p>
                  <a:pPr indent="304800">
                    <a:lnSpc>
                      <a:spcPct val="130000"/>
                    </a:lnSpc>
                    <a:spcBef>
                      <a:spcPct val="50000"/>
                    </a:spcBef>
                  </a:pPr>
                  <a:r>
                    <a:rPr lang="en-US" altLang="zh-CN" sz="1800" i="1" dirty="0">
                      <a:latin typeface="Times New Roman" panose="02020603050405020304" pitchFamily="18" charset="0"/>
                      <a:ea typeface="宋体" panose="02010600030101010101" pitchFamily="2" charset="-122"/>
                    </a:rPr>
                    <a:t>T</a:t>
                  </a:r>
                  <a:r>
                    <a:rPr lang="en-US" altLang="zh-CN" sz="1800" i="1" baseline="-25000" dirty="0">
                      <a:latin typeface="Times New Roman" panose="02020603050405020304" pitchFamily="18" charset="0"/>
                      <a:ea typeface="宋体" panose="02010600030101010101" pitchFamily="2" charset="-122"/>
                    </a:rPr>
                    <a:t>c</a:t>
                  </a:r>
                  <a:endParaRPr lang="en-US" altLang="zh-CN" sz="1800" i="1" baseline="-25000" dirty="0">
                    <a:latin typeface="Times New Roman" panose="02020603050405020304" pitchFamily="18" charset="0"/>
                    <a:ea typeface="宋体" panose="02010600030101010101" pitchFamily="2" charset="-122"/>
                  </a:endParaRPr>
                </a:p>
              </p:txBody>
            </p:sp>
            <p:sp>
              <p:nvSpPr>
                <p:cNvPr id="78867" name="Text Box 14"/>
                <p:cNvSpPr txBox="1"/>
                <p:nvPr/>
              </p:nvSpPr>
              <p:spPr>
                <a:xfrm>
                  <a:off x="2058" y="2132"/>
                  <a:ext cx="453" cy="225"/>
                </a:xfrm>
                <a:prstGeom prst="rect">
                  <a:avLst/>
                </a:prstGeom>
                <a:noFill/>
                <a:ln w="9525">
                  <a:noFill/>
                </a:ln>
              </p:spPr>
              <p:txBody>
                <a:bodyPr lIns="0" tIns="0" rIns="0" bIns="0" anchor="t" anchorCtr="1">
                  <a:spAutoFit/>
                </a:bodyPr>
                <a:p>
                  <a:pPr indent="304800">
                    <a:lnSpc>
                      <a:spcPct val="130000"/>
                    </a:lnSpc>
                    <a:spcBef>
                      <a:spcPct val="50000"/>
                    </a:spcBef>
                  </a:pPr>
                  <a:r>
                    <a:rPr lang="en-US" altLang="zh-CN" sz="1800" i="1" dirty="0">
                      <a:latin typeface="Times New Roman" panose="02020603050405020304" pitchFamily="18" charset="0"/>
                      <a:ea typeface="宋体" panose="02010600030101010101" pitchFamily="2" charset="-122"/>
                    </a:rPr>
                    <a:t>T</a:t>
                  </a:r>
                  <a:r>
                    <a:rPr lang="en-US" altLang="zh-CN" sz="1800" i="1" baseline="-25000" dirty="0">
                      <a:latin typeface="Times New Roman" panose="02020603050405020304" pitchFamily="18" charset="0"/>
                      <a:ea typeface="宋体" panose="02010600030101010101" pitchFamily="2" charset="-122"/>
                    </a:rPr>
                    <a:t>n</a:t>
                  </a:r>
                  <a:endParaRPr lang="en-US" altLang="zh-CN" sz="1800" i="1" baseline="-25000" dirty="0">
                    <a:latin typeface="Times New Roman" panose="02020603050405020304" pitchFamily="18" charset="0"/>
                    <a:ea typeface="宋体" panose="02010600030101010101" pitchFamily="2" charset="-122"/>
                  </a:endParaRPr>
                </a:p>
              </p:txBody>
            </p:sp>
            <p:sp>
              <p:nvSpPr>
                <p:cNvPr id="78868" name="Line 27"/>
                <p:cNvSpPr/>
                <p:nvPr/>
              </p:nvSpPr>
              <p:spPr>
                <a:xfrm flipH="1" flipV="1">
                  <a:off x="1633" y="2103"/>
                  <a:ext cx="652" cy="114"/>
                </a:xfrm>
                <a:prstGeom prst="line">
                  <a:avLst/>
                </a:prstGeom>
                <a:ln w="9525" cap="flat" cmpd="sng">
                  <a:solidFill>
                    <a:srgbClr val="000000"/>
                  </a:solidFill>
                  <a:prstDash val="solid"/>
                  <a:round/>
                  <a:headEnd type="none" w="med" len="med"/>
                  <a:tailEnd type="triangle" w="med" len="med"/>
                </a:ln>
              </p:spPr>
            </p:sp>
            <p:sp>
              <p:nvSpPr>
                <p:cNvPr id="78869" name="Line 28"/>
                <p:cNvSpPr/>
                <p:nvPr/>
              </p:nvSpPr>
              <p:spPr>
                <a:xfrm>
                  <a:off x="1377" y="969"/>
                  <a:ext cx="851" cy="397"/>
                </a:xfrm>
                <a:prstGeom prst="line">
                  <a:avLst/>
                </a:prstGeom>
                <a:ln w="9525" cap="flat" cmpd="sng">
                  <a:solidFill>
                    <a:srgbClr val="000000"/>
                  </a:solidFill>
                  <a:prstDash val="solid"/>
                  <a:round/>
                  <a:headEnd type="none" w="med" len="med"/>
                  <a:tailEnd type="triangle" w="med" len="med"/>
                </a:ln>
              </p:spPr>
            </p:sp>
          </p:grpSp>
          <p:sp>
            <p:nvSpPr>
              <p:cNvPr id="78870" name="Text Box 41"/>
              <p:cNvSpPr txBox="1"/>
              <p:nvPr/>
            </p:nvSpPr>
            <p:spPr>
              <a:xfrm>
                <a:off x="1548" y="516"/>
                <a:ext cx="482" cy="225"/>
              </a:xfrm>
              <a:prstGeom prst="rect">
                <a:avLst/>
              </a:prstGeom>
              <a:noFill/>
              <a:ln w="9525">
                <a:noFill/>
              </a:ln>
            </p:spPr>
            <p:txBody>
              <a:bodyPr lIns="0" tIns="0" rIns="0" bIns="0" anchor="t" anchorCtr="1">
                <a:spAutoFit/>
              </a:bodyPr>
              <a:p>
                <a:pPr indent="304800">
                  <a:lnSpc>
                    <a:spcPct val="130000"/>
                  </a:lnSpc>
                  <a:spcBef>
                    <a:spcPct val="50000"/>
                  </a:spcBef>
                </a:pPr>
                <a:r>
                  <a:rPr lang="zh-CN" altLang="en-US" sz="1800" b="1" dirty="0">
                    <a:latin typeface="Times New Roman" panose="02020603050405020304" pitchFamily="18" charset="0"/>
                    <a:ea typeface="宋体" panose="02010600030101010101" pitchFamily="2" charset="-122"/>
                  </a:rPr>
                  <a:t>核</a:t>
                </a:r>
                <a:r>
                  <a:rPr lang="en-US" altLang="zh-CN" sz="1800" b="1" i="1" dirty="0">
                    <a:latin typeface="Times New Roman" panose="02020603050405020304" pitchFamily="18" charset="0"/>
                    <a:ea typeface="宋体" panose="02010600030101010101" pitchFamily="2" charset="-122"/>
                  </a:rPr>
                  <a:t>N</a:t>
                </a:r>
                <a:endParaRPr lang="en-US" altLang="zh-CN" sz="1800" b="1" i="1" dirty="0">
                  <a:latin typeface="Times New Roman" panose="02020603050405020304" pitchFamily="18" charset="0"/>
                  <a:ea typeface="宋体" panose="02010600030101010101" pitchFamily="2" charset="-122"/>
                </a:endParaRPr>
              </a:p>
            </p:txBody>
          </p:sp>
          <p:sp>
            <p:nvSpPr>
              <p:cNvPr id="78871" name="Text Box 42"/>
              <p:cNvSpPr txBox="1"/>
              <p:nvPr/>
            </p:nvSpPr>
            <p:spPr>
              <a:xfrm>
                <a:off x="1888" y="544"/>
                <a:ext cx="510" cy="225"/>
              </a:xfrm>
              <a:prstGeom prst="rect">
                <a:avLst/>
              </a:prstGeom>
              <a:noFill/>
              <a:ln w="9525">
                <a:noFill/>
              </a:ln>
            </p:spPr>
            <p:txBody>
              <a:bodyPr lIns="0" tIns="0" rIns="0" bIns="0" anchor="t" anchorCtr="1">
                <a:spAutoFit/>
              </a:bodyPr>
              <a:p>
                <a:pPr indent="304800">
                  <a:lnSpc>
                    <a:spcPct val="130000"/>
                  </a:lnSpc>
                  <a:spcBef>
                    <a:spcPct val="50000"/>
                  </a:spcBef>
                </a:pPr>
                <a:r>
                  <a:rPr lang="zh-CN" altLang="en-US" sz="1800" b="1" dirty="0">
                    <a:latin typeface="Times New Roman" panose="02020603050405020304" pitchFamily="18" charset="0"/>
                    <a:ea typeface="宋体" panose="02010600030101010101" pitchFamily="2" charset="-122"/>
                  </a:rPr>
                  <a:t>浆</a:t>
                </a:r>
                <a:r>
                  <a:rPr lang="en-US" altLang="zh-CN" sz="1800" b="1" i="1" dirty="0">
                    <a:latin typeface="Times New Roman" panose="02020603050405020304" pitchFamily="18" charset="0"/>
                    <a:ea typeface="宋体" panose="02010600030101010101" pitchFamily="2" charset="-122"/>
                  </a:rPr>
                  <a:t>C</a:t>
                </a:r>
                <a:endParaRPr lang="en-US" altLang="zh-CN" sz="1800" b="1" i="1" dirty="0">
                  <a:latin typeface="Times New Roman" panose="02020603050405020304" pitchFamily="18" charset="0"/>
                  <a:ea typeface="宋体" panose="02010600030101010101" pitchFamily="2" charset="-122"/>
                </a:endParaRPr>
              </a:p>
            </p:txBody>
          </p:sp>
        </p:grpSp>
      </p:gr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6"/>
          <p:cNvSpPr/>
          <p:nvPr/>
        </p:nvSpPr>
        <p:spPr>
          <a:xfrm>
            <a:off x="0" y="0"/>
            <a:ext cx="9144000" cy="0"/>
          </a:xfrm>
          <a:prstGeom prst="rect">
            <a:avLst/>
          </a:prstGeom>
          <a:noFill/>
          <a:ln w="9525">
            <a:noFill/>
          </a:ln>
        </p:spPr>
        <p:txBody>
          <a:bodyPr wrap="none" lIns="0" tIns="0" rIns="0" bIns="0" anchor="ctr" anchorCtr="0">
            <a:spAutoFit/>
          </a:bodyPr>
          <a:p>
            <a:endParaRPr lang="zh-CN" altLang="en-US" dirty="0">
              <a:latin typeface="Times New Roman" panose="02020603050405020304" pitchFamily="18" charset="0"/>
              <a:ea typeface="宋体" panose="02010600030101010101" pitchFamily="2" charset="-122"/>
            </a:endParaRPr>
          </a:p>
        </p:txBody>
      </p:sp>
      <p:grpSp>
        <p:nvGrpSpPr>
          <p:cNvPr id="79874" name="Group 10"/>
          <p:cNvGrpSpPr/>
          <p:nvPr/>
        </p:nvGrpSpPr>
        <p:grpSpPr>
          <a:xfrm>
            <a:off x="569913" y="3238500"/>
            <a:ext cx="8421687" cy="1668463"/>
            <a:chOff x="255" y="1786"/>
            <a:chExt cx="5460" cy="1051"/>
          </a:xfrm>
        </p:grpSpPr>
        <p:sp>
          <p:nvSpPr>
            <p:cNvPr id="79875" name="Rectangle 4"/>
            <p:cNvSpPr/>
            <p:nvPr/>
          </p:nvSpPr>
          <p:spPr>
            <a:xfrm>
              <a:off x="255" y="1786"/>
              <a:ext cx="5460" cy="665"/>
            </a:xfrm>
            <a:prstGeom prst="rect">
              <a:avLst/>
            </a:prstGeom>
            <a:noFill/>
            <a:ln w="9525">
              <a:noFill/>
            </a:ln>
          </p:spPr>
          <p:txBody>
            <a:bodyPr lIns="0" tIns="0" rIns="0" bIns="0" anchor="ctr" anchorCtr="0">
              <a:spAutoFit/>
            </a:bodyPr>
            <a:p>
              <a:pPr>
                <a:lnSpc>
                  <a:spcPct val="150000"/>
                </a:lnSpc>
              </a:pPr>
              <a:r>
                <a:rPr lang="zh-CN" altLang="en-US" sz="2400" b="1" dirty="0">
                  <a:latin typeface="华文楷体" panose="02010600040101010101" pitchFamily="2" charset="-122"/>
                  <a:ea typeface="华文楷体" panose="02010600040101010101" pitchFamily="2" charset="-122"/>
                </a:rPr>
                <a:t>例：对一个细胞抽取</a:t>
              </a:r>
              <a:r>
                <a:rPr lang="en-US" altLang="zh-CN" sz="2400" b="1" dirty="0">
                  <a:latin typeface="华文楷体" panose="02010600040101010101" pitchFamily="2" charset="-122"/>
                  <a:ea typeface="华文楷体" panose="02010600040101010101" pitchFamily="2" charset="-122"/>
                </a:rPr>
                <a:t>33</a:t>
              </a:r>
              <a:r>
                <a:rPr lang="zh-CN" altLang="en-US" sz="2400" b="1" dirty="0">
                  <a:latin typeface="华文楷体" panose="02010600040101010101" pitchFamily="2" charset="-122"/>
                  <a:ea typeface="华文楷体" panose="02010600040101010101" pitchFamily="2" charset="-122"/>
                </a:rPr>
                <a:t>个特征 ，建立一个</a:t>
              </a:r>
              <a:r>
                <a:rPr lang="en-US" altLang="zh-CN" sz="2400" b="1" dirty="0">
                  <a:latin typeface="华文楷体" panose="02010600040101010101" pitchFamily="2" charset="-122"/>
                  <a:ea typeface="华文楷体" panose="02010600040101010101" pitchFamily="2" charset="-122"/>
                </a:rPr>
                <a:t>33</a:t>
              </a:r>
              <a:r>
                <a:rPr lang="zh-CN" altLang="en-US" sz="2400" b="1" dirty="0">
                  <a:latin typeface="华文楷体" panose="02010600040101010101" pitchFamily="2" charset="-122"/>
                  <a:ea typeface="华文楷体" panose="02010600040101010101" pitchFamily="2" charset="-122"/>
                </a:rPr>
                <a:t>维的空间</a:t>
              </a:r>
              <a:r>
                <a:rPr lang="en-US" altLang="zh-CN" sz="2400" b="1" i="1" dirty="0">
                  <a:latin typeface="华文楷体" panose="02010600040101010101" pitchFamily="2" charset="-122"/>
                  <a:ea typeface="华文楷体" panose="02010600040101010101" pitchFamily="2" charset="-122"/>
                </a:rPr>
                <a:t>X</a:t>
              </a:r>
              <a:r>
                <a:rPr lang="zh-CN" altLang="en-US" sz="2400" b="1" dirty="0">
                  <a:latin typeface="华文楷体" panose="02010600040101010101" pitchFamily="2" charset="-122"/>
                  <a:ea typeface="华文楷体" panose="02010600040101010101" pitchFamily="2" charset="-122"/>
                </a:rPr>
                <a:t>，每个细胞可通过一个</a:t>
              </a:r>
              <a:r>
                <a:rPr lang="en-US" altLang="zh-CN" sz="2400" b="1" dirty="0">
                  <a:latin typeface="华文楷体" panose="02010600040101010101" pitchFamily="2" charset="-122"/>
                  <a:ea typeface="华文楷体" panose="02010600040101010101" pitchFamily="2" charset="-122"/>
                </a:rPr>
                <a:t>33</a:t>
              </a:r>
              <a:r>
                <a:rPr lang="zh-CN" altLang="en-US" sz="2400" b="1" dirty="0">
                  <a:latin typeface="华文楷体" panose="02010600040101010101" pitchFamily="2" charset="-122"/>
                  <a:ea typeface="华文楷体" panose="02010600040101010101" pitchFamily="2" charset="-122"/>
                </a:rPr>
                <a:t>维随机向量表示，记为：</a:t>
              </a:r>
              <a:endParaRPr lang="zh-CN" altLang="en-US" sz="2400" b="1" dirty="0">
                <a:latin typeface="华文楷体" panose="02010600040101010101" pitchFamily="2" charset="-122"/>
                <a:ea typeface="华文楷体" panose="02010600040101010101" pitchFamily="2" charset="-122"/>
              </a:endParaRPr>
            </a:p>
          </p:txBody>
        </p:sp>
        <p:graphicFrame>
          <p:nvGraphicFramePr>
            <p:cNvPr id="79876" name="Object 5"/>
            <p:cNvGraphicFramePr/>
            <p:nvPr/>
          </p:nvGraphicFramePr>
          <p:xfrm>
            <a:off x="1784" y="2534"/>
            <a:ext cx="1565" cy="303"/>
          </p:xfrm>
          <a:graphic>
            <a:graphicData uri="http://schemas.openxmlformats.org/presentationml/2006/ole">
              <mc:AlternateContent xmlns:mc="http://schemas.openxmlformats.org/markup-compatibility/2006">
                <mc:Choice xmlns:v="urn:schemas-microsoft-com:vml" Requires="v">
                  <p:oleObj spid="_x0000_s3076" name="" r:id="rId1" imgW="1231265" imgH="241300" progId="Equation.3">
                    <p:embed/>
                  </p:oleObj>
                </mc:Choice>
                <mc:Fallback>
                  <p:oleObj name="" r:id="rId1" imgW="1231265" imgH="241300" progId="Equation.3">
                    <p:embed/>
                    <p:pic>
                      <p:nvPicPr>
                        <p:cNvPr id="0" name="图片 3075"/>
                        <p:cNvPicPr/>
                        <p:nvPr/>
                      </p:nvPicPr>
                      <p:blipFill>
                        <a:blip r:embed="rId2"/>
                        <a:stretch>
                          <a:fillRect/>
                        </a:stretch>
                      </p:blipFill>
                      <p:spPr>
                        <a:xfrm>
                          <a:off x="1784" y="2534"/>
                          <a:ext cx="1565" cy="303"/>
                        </a:xfrm>
                        <a:prstGeom prst="rect">
                          <a:avLst/>
                        </a:prstGeom>
                        <a:noFill/>
                        <a:ln w="38100">
                          <a:noFill/>
                          <a:miter/>
                        </a:ln>
                      </p:spPr>
                    </p:pic>
                  </p:oleObj>
                </mc:Fallback>
              </mc:AlternateContent>
            </a:graphicData>
          </a:graphic>
        </p:graphicFrame>
      </p:grpSp>
      <p:sp>
        <p:nvSpPr>
          <p:cNvPr id="79877" name="Rectangle 7"/>
          <p:cNvSpPr/>
          <p:nvPr/>
        </p:nvSpPr>
        <p:spPr>
          <a:xfrm>
            <a:off x="382588" y="4908550"/>
            <a:ext cx="8418512" cy="1108075"/>
          </a:xfrm>
          <a:prstGeom prst="rect">
            <a:avLst/>
          </a:prstGeom>
          <a:noFill/>
          <a:ln w="9525">
            <a:noFill/>
          </a:ln>
        </p:spPr>
        <p:txBody>
          <a:bodyPr wrap="square" lIns="0" tIns="0" rIns="0" bIns="0" anchor="t" anchorCtr="1">
            <a:spAutoFit/>
          </a:bodyPr>
          <a:p>
            <a:pPr indent="304800">
              <a:lnSpc>
                <a:spcPct val="150000"/>
              </a:lnSpc>
            </a:pPr>
            <a:r>
              <a:rPr lang="en-US" altLang="zh-CN" sz="2400" b="1" dirty="0">
                <a:solidFill>
                  <a:srgbClr val="008000"/>
                </a:solidFill>
                <a:latin typeface="华文楷体" panose="02010600040101010101" pitchFamily="2" charset="-122"/>
                <a:ea typeface="华文楷体" panose="02010600040101010101" pitchFamily="2" charset="-122"/>
              </a:rPr>
              <a:t>    </a:t>
            </a:r>
            <a:r>
              <a:rPr lang="zh-CN" altLang="en-US" sz="2400" b="1" dirty="0">
                <a:solidFill>
                  <a:srgbClr val="008000"/>
                </a:solidFill>
                <a:latin typeface="华文楷体" panose="02010600040101010101" pitchFamily="2" charset="-122"/>
                <a:ea typeface="华文楷体" panose="02010600040101010101" pitchFamily="2" charset="-122"/>
              </a:rPr>
              <a:t>即把一个物理实体“细胞”变成了一个数学模型“</a:t>
            </a:r>
            <a:r>
              <a:rPr lang="en-US" altLang="zh-CN" sz="2400" b="1" dirty="0">
                <a:solidFill>
                  <a:srgbClr val="008000"/>
                </a:solidFill>
                <a:latin typeface="华文楷体" panose="02010600040101010101" pitchFamily="2" charset="-122"/>
                <a:ea typeface="华文楷体" panose="02010600040101010101" pitchFamily="2" charset="-122"/>
              </a:rPr>
              <a:t>33</a:t>
            </a:r>
            <a:r>
              <a:rPr lang="zh-CN" altLang="en-US" sz="2400" b="1" dirty="0">
                <a:solidFill>
                  <a:srgbClr val="008000"/>
                </a:solidFill>
                <a:latin typeface="华文楷体" panose="02010600040101010101" pitchFamily="2" charset="-122"/>
                <a:ea typeface="华文楷体" panose="02010600040101010101" pitchFamily="2" charset="-122"/>
              </a:rPr>
              <a:t>维随机向量”，也即</a:t>
            </a:r>
            <a:r>
              <a:rPr lang="en-US" altLang="zh-CN" sz="2400" b="1" dirty="0">
                <a:solidFill>
                  <a:srgbClr val="008000"/>
                </a:solidFill>
                <a:latin typeface="华文楷体" panose="02010600040101010101" pitchFamily="2" charset="-122"/>
                <a:ea typeface="华文楷体" panose="02010600040101010101" pitchFamily="2" charset="-122"/>
              </a:rPr>
              <a:t>33</a:t>
            </a:r>
            <a:r>
              <a:rPr lang="zh-CN" altLang="en-US" sz="2400" b="1" dirty="0">
                <a:solidFill>
                  <a:srgbClr val="008000"/>
                </a:solidFill>
                <a:latin typeface="华文楷体" panose="02010600040101010101" pitchFamily="2" charset="-122"/>
                <a:ea typeface="华文楷体" panose="02010600040101010101" pitchFamily="2" charset="-122"/>
              </a:rPr>
              <a:t>维空间中的一点。</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sp>
        <p:nvSpPr>
          <p:cNvPr id="24582" name="Rectangle 8"/>
          <p:cNvSpPr/>
          <p:nvPr/>
        </p:nvSpPr>
        <p:spPr>
          <a:xfrm>
            <a:off x="336550" y="936625"/>
            <a:ext cx="7459663" cy="1050925"/>
          </a:xfrm>
          <a:prstGeom prst="rect">
            <a:avLst/>
          </a:prstGeom>
          <a:solidFill>
            <a:schemeClr val="accent5">
              <a:lumMod val="20000"/>
              <a:lumOff val="80000"/>
            </a:schemeClr>
          </a:solidFill>
          <a:ln w="9525">
            <a:noFill/>
          </a:ln>
        </p:spPr>
        <p:txBody>
          <a:bodyPr wrap="square" lIns="91440" tIns="45720" rIns="91440" bIns="45720" rtlCol="0" anchor="ctr" anchorCtr="0">
            <a:spAutoFit/>
          </a:bodyPr>
          <a:p>
            <a:pPr lvl="0" algn="l" fontAlgn="base">
              <a:lnSpc>
                <a:spcPct val="130000"/>
              </a:lnSpc>
              <a:buClrTx/>
              <a:buSzTx/>
              <a:buFontTx/>
            </a:pP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3.  </a:t>
            </a: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细胞特征的抽取、选择和提取</a:t>
            </a:r>
            <a:endParaRPr lang="en-US" altLang="zh-CN" sz="2400" b="1" strike="noStrike" noProof="1" dirty="0">
              <a:solidFill>
                <a:srgbClr val="2403EF"/>
              </a:solidFill>
              <a:latin typeface="华文楷体" panose="02010600040101010101" pitchFamily="2" charset="-122"/>
              <a:ea typeface="华文楷体" panose="02010600040101010101" pitchFamily="2" charset="-122"/>
              <a:sym typeface="+mn-ea"/>
            </a:endParaRPr>
          </a:p>
          <a:p>
            <a:pPr lvl="0" algn="l" fontAlgn="base">
              <a:lnSpc>
                <a:spcPct val="130000"/>
              </a:lnSpc>
              <a:buClrTx/>
              <a:buSzTx/>
              <a:buFontTx/>
            </a:pP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目的：为了建立各种特征的数学模型，以用于分类。</a:t>
            </a:r>
            <a:endParaRPr lang="en-US" altLang="zh-CN" sz="2400" b="1" strike="noStrike" noProof="1" dirty="0">
              <a:solidFill>
                <a:srgbClr val="2403EF"/>
              </a:solidFill>
              <a:latin typeface="华文楷体" panose="02010600040101010101" pitchFamily="2" charset="-122"/>
              <a:ea typeface="华文楷体" panose="02010600040101010101" pitchFamily="2" charset="-122"/>
              <a:sym typeface="+mn-ea"/>
            </a:endParaRPr>
          </a:p>
        </p:txBody>
      </p:sp>
      <p:sp>
        <p:nvSpPr>
          <p:cNvPr id="79879" name="Rectangle 9"/>
          <p:cNvSpPr/>
          <p:nvPr/>
        </p:nvSpPr>
        <p:spPr>
          <a:xfrm>
            <a:off x="336550" y="1936750"/>
            <a:ext cx="8464550" cy="1108075"/>
          </a:xfrm>
          <a:prstGeom prst="rect">
            <a:avLst/>
          </a:prstGeom>
          <a:noFill/>
          <a:ln w="9525">
            <a:noFill/>
          </a:ln>
        </p:spPr>
        <p:txBody>
          <a:bodyPr wrap="square" lIns="0" tIns="0" rIns="0" bIns="0" anchor="t" anchorCtr="1">
            <a:spAutoFit/>
          </a:bodyPr>
          <a:p>
            <a:pPr indent="304800">
              <a:lnSpc>
                <a:spcPct val="150000"/>
              </a:lnSpc>
            </a:pPr>
            <a:r>
              <a:rPr lang="en-US" altLang="zh-CN" sz="2400" b="1" dirty="0">
                <a:solidFill>
                  <a:srgbClr val="008000"/>
                </a:solidFill>
                <a:latin typeface="华文楷体" panose="02010600040101010101" pitchFamily="2" charset="-122"/>
                <a:ea typeface="华文楷体" panose="02010600040101010101" pitchFamily="2" charset="-122"/>
              </a:rPr>
              <a:t> ① </a:t>
            </a:r>
            <a:r>
              <a:rPr lang="zh-CN" altLang="en-US" sz="2400" b="1" dirty="0">
                <a:solidFill>
                  <a:srgbClr val="008000"/>
                </a:solidFill>
                <a:latin typeface="华文楷体" panose="02010600040101010101" pitchFamily="2" charset="-122"/>
                <a:ea typeface="华文楷体" panose="02010600040101010101" pitchFamily="2" charset="-122"/>
              </a:rPr>
              <a:t>抽取特征 ：原始采集数据，第一手资料，特征数据量大。是特征选择和提取的依据。</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sp>
        <p:nvSpPr>
          <p:cNvPr id="41992" name="Rectangle 5"/>
          <p:cNvSpPr/>
          <p:nvPr/>
        </p:nvSpPr>
        <p:spPr>
          <a:xfrm>
            <a:off x="382588" y="142875"/>
            <a:ext cx="8418513" cy="652463"/>
          </a:xfrm>
          <a:prstGeom prst="rect">
            <a:avLst/>
          </a:prstGeom>
          <a:solidFill>
            <a:schemeClr val="accent6">
              <a:lumMod val="20000"/>
              <a:lumOff val="80000"/>
            </a:schemeClr>
          </a:solidFill>
          <a:ln w="9525">
            <a:noFill/>
          </a:ln>
        </p:spPr>
        <p:txBody>
          <a:bodyPr anchor="ctr">
            <a:spAutoFit/>
          </a:bodyPr>
          <a:p>
            <a:pPr indent="304800" fontAlgn="base">
              <a:lnSpc>
                <a:spcPct val="130000"/>
              </a:lnSpc>
            </a:pPr>
            <a:r>
              <a:rPr lang="zh-CN" altLang="en-US" sz="2800" b="1" strike="noStrike" noProof="1" dirty="0">
                <a:latin typeface="华文楷体" panose="02010600040101010101" pitchFamily="2" charset="-122"/>
                <a:ea typeface="华文楷体" panose="02010600040101010101" pitchFamily="2" charset="-122"/>
                <a:cs typeface="+mn-cs"/>
              </a:rPr>
              <a:t>简例： 以癌细胞识别为例，了解机器识别的全过程。</a:t>
            </a:r>
            <a:endParaRPr lang="zh-CN" altLang="en-US" sz="2800" b="1" strike="noStrike" noProof="1" dirty="0">
              <a:latin typeface="华文楷体" panose="02010600040101010101" pitchFamily="2" charset="-122"/>
              <a:ea typeface="华文楷体" panose="02010600040101010101" pitchFamily="2" charset="-122"/>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6"/>
          <p:cNvSpPr/>
          <p:nvPr/>
        </p:nvSpPr>
        <p:spPr>
          <a:xfrm>
            <a:off x="0" y="0"/>
            <a:ext cx="9144000" cy="0"/>
          </a:xfrm>
          <a:prstGeom prst="rect">
            <a:avLst/>
          </a:prstGeom>
          <a:noFill/>
          <a:ln w="9525">
            <a:noFill/>
          </a:ln>
        </p:spPr>
        <p:txBody>
          <a:bodyPr wrap="none" lIns="0" tIns="0" rIns="0" bIns="0"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80898" name="Rectangle 11"/>
          <p:cNvSpPr/>
          <p:nvPr/>
        </p:nvSpPr>
        <p:spPr>
          <a:xfrm>
            <a:off x="314325" y="1377950"/>
            <a:ext cx="8455025" cy="2216150"/>
          </a:xfrm>
          <a:prstGeom prst="rect">
            <a:avLst/>
          </a:prstGeom>
          <a:noFill/>
          <a:ln w="9525">
            <a:noFill/>
          </a:ln>
        </p:spPr>
        <p:txBody>
          <a:bodyPr wrap="square" lIns="0" tIns="0" rIns="0" bIns="0" anchor="t" anchorCtr="1">
            <a:spAutoFit/>
          </a:bodyPr>
          <a:p>
            <a:pPr indent="304800">
              <a:lnSpc>
                <a:spcPct val="150000"/>
              </a:lnSpc>
            </a:pPr>
            <a:r>
              <a:rPr lang="en-US" altLang="zh-CN" sz="2400" b="1" dirty="0">
                <a:solidFill>
                  <a:srgbClr val="008000"/>
                </a:solidFill>
                <a:latin typeface="华文楷体" panose="02010600040101010101" pitchFamily="2" charset="-122"/>
                <a:ea typeface="华文楷体" panose="02010600040101010101" pitchFamily="2" charset="-122"/>
              </a:rPr>
              <a:t>② </a:t>
            </a:r>
            <a:r>
              <a:rPr lang="zh-CN" altLang="en-US" sz="2400" b="1" dirty="0">
                <a:solidFill>
                  <a:srgbClr val="008000"/>
                </a:solidFill>
                <a:latin typeface="华文楷体" panose="02010600040101010101" pitchFamily="2" charset="-122"/>
                <a:ea typeface="华文楷体" panose="02010600040101010101" pitchFamily="2" charset="-122"/>
              </a:rPr>
              <a:t>特征选择：在原始特征基础上选择一些</a:t>
            </a:r>
            <a:r>
              <a:rPr lang="zh-CN" altLang="en-US" sz="2400" b="1" dirty="0">
                <a:solidFill>
                  <a:srgbClr val="FF0000"/>
                </a:solidFill>
                <a:latin typeface="华文楷体" panose="02010600040101010101" pitchFamily="2" charset="-122"/>
                <a:ea typeface="华文楷体" panose="02010600040101010101" pitchFamily="2" charset="-122"/>
              </a:rPr>
              <a:t>主要特征</a:t>
            </a:r>
            <a:r>
              <a:rPr lang="zh-CN" altLang="en-US" sz="2400" b="1" dirty="0">
                <a:solidFill>
                  <a:srgbClr val="008000"/>
                </a:solidFill>
                <a:latin typeface="华文楷体" panose="02010600040101010101" pitchFamily="2" charset="-122"/>
                <a:ea typeface="华文楷体" panose="02010600040101010101" pitchFamily="2" charset="-122"/>
              </a:rPr>
              <a:t>作为判别用的特征。</a:t>
            </a:r>
            <a:endParaRPr lang="en-US" altLang="zh-CN" sz="2400" b="1" dirty="0">
              <a:solidFill>
                <a:srgbClr val="008000"/>
              </a:solidFill>
              <a:latin typeface="华文楷体" panose="02010600040101010101" pitchFamily="2" charset="-122"/>
              <a:ea typeface="华文楷体" panose="02010600040101010101" pitchFamily="2" charset="-122"/>
            </a:endParaRPr>
          </a:p>
          <a:p>
            <a:pPr indent="304800">
              <a:lnSpc>
                <a:spcPct val="150000"/>
              </a:lnSpc>
            </a:pPr>
            <a:r>
              <a:rPr lang="zh-CN" altLang="en-US" sz="2400" b="1" dirty="0">
                <a:solidFill>
                  <a:srgbClr val="008000"/>
                </a:solidFill>
                <a:latin typeface="华文楷体" panose="02010600040101010101" pitchFamily="2" charset="-122"/>
                <a:ea typeface="华文楷体" panose="02010600040101010101" pitchFamily="2" charset="-122"/>
              </a:rPr>
              <a:t>③ 特征提取：采用某种</a:t>
            </a:r>
            <a:r>
              <a:rPr lang="zh-CN" altLang="en-US" sz="2400" b="1" dirty="0">
                <a:solidFill>
                  <a:srgbClr val="FF0000"/>
                </a:solidFill>
                <a:latin typeface="华文楷体" panose="02010600040101010101" pitchFamily="2" charset="-122"/>
                <a:ea typeface="华文楷体" panose="02010600040101010101" pitchFamily="2" charset="-122"/>
              </a:rPr>
              <a:t>变换技术</a:t>
            </a:r>
            <a:r>
              <a:rPr lang="zh-CN" altLang="en-US" sz="2400" b="1" dirty="0">
                <a:solidFill>
                  <a:srgbClr val="008000"/>
                </a:solidFill>
                <a:latin typeface="华文楷体" panose="02010600040101010101" pitchFamily="2" charset="-122"/>
                <a:ea typeface="华文楷体" panose="02010600040101010101" pitchFamily="2" charset="-122"/>
              </a:rPr>
              <a:t>，得出数目上比原来少的</a:t>
            </a:r>
            <a:r>
              <a:rPr lang="zh-CN" altLang="en-US" sz="2400" b="1" dirty="0">
                <a:solidFill>
                  <a:srgbClr val="FF0000"/>
                </a:solidFill>
                <a:latin typeface="华文楷体" panose="02010600040101010101" pitchFamily="2" charset="-122"/>
                <a:ea typeface="华文楷体" panose="02010600040101010101" pitchFamily="2" charset="-122"/>
              </a:rPr>
              <a:t>综合特征</a:t>
            </a:r>
            <a:r>
              <a:rPr lang="zh-CN" altLang="en-US" sz="2400" b="1" dirty="0">
                <a:solidFill>
                  <a:srgbClr val="008000"/>
                </a:solidFill>
                <a:latin typeface="华文楷体" panose="02010600040101010101" pitchFamily="2" charset="-122"/>
                <a:ea typeface="华文楷体" panose="02010600040101010101" pitchFamily="2" charset="-122"/>
              </a:rPr>
              <a:t>作为分类用，称为特征维数压缩，习惯上亦称特征提取。 </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sp>
        <p:nvSpPr>
          <p:cNvPr id="80899" name="Rectangle 9"/>
          <p:cNvSpPr/>
          <p:nvPr/>
        </p:nvSpPr>
        <p:spPr>
          <a:xfrm>
            <a:off x="455613" y="3740150"/>
            <a:ext cx="8599487" cy="481013"/>
          </a:xfrm>
          <a:prstGeom prst="rect">
            <a:avLst/>
          </a:prstGeom>
          <a:noFill/>
          <a:ln w="9525">
            <a:noFill/>
          </a:ln>
        </p:spPr>
        <p:txBody>
          <a:bodyPr lIns="0" tIns="0" rIns="0" bIns="0" anchor="ctr" anchorCtr="0">
            <a:spAutoFit/>
          </a:bodyPr>
          <a:p>
            <a:pPr>
              <a:lnSpc>
                <a:spcPct val="130000"/>
              </a:lnSpc>
            </a:pPr>
            <a:r>
              <a:rPr lang="zh-CN" altLang="en-US" sz="2400" b="1" dirty="0">
                <a:solidFill>
                  <a:srgbClr val="CC0000"/>
                </a:solidFill>
                <a:latin typeface="华文楷体" panose="02010600040101010101" pitchFamily="2" charset="-122"/>
                <a:ea typeface="华文楷体" panose="02010600040101010101" pitchFamily="2" charset="-122"/>
              </a:rPr>
              <a:t>例：有五个特征                                 ，以及变换</a:t>
            </a:r>
            <a:r>
              <a:rPr lang="en-US" altLang="zh-CN" sz="2400" b="1" i="1" dirty="0">
                <a:solidFill>
                  <a:srgbClr val="CC0000"/>
                </a:solidFill>
                <a:latin typeface="华文楷体" panose="02010600040101010101" pitchFamily="2" charset="-122"/>
                <a:ea typeface="华文楷体" panose="02010600040101010101" pitchFamily="2" charset="-122"/>
              </a:rPr>
              <a:t>f</a:t>
            </a:r>
            <a:r>
              <a:rPr lang="en-US" altLang="zh-CN" sz="2400" b="1" dirty="0">
                <a:solidFill>
                  <a:srgbClr val="CC0000"/>
                </a:solidFill>
                <a:latin typeface="华文楷体" panose="02010600040101010101" pitchFamily="2" charset="-122"/>
                <a:ea typeface="华文楷体" panose="02010600040101010101" pitchFamily="2" charset="-122"/>
              </a:rPr>
              <a:t>(</a:t>
            </a:r>
            <a:r>
              <a:rPr lang="en-US" altLang="en-US" sz="2400" b="1" dirty="0">
                <a:solidFill>
                  <a:srgbClr val="CC0000"/>
                </a:solidFill>
                <a:latin typeface="Times New Roman" panose="02020603050405020304" pitchFamily="18" charset="0"/>
                <a:ea typeface="华文楷体" panose="02010600040101010101" pitchFamily="2" charset="-122"/>
              </a:rPr>
              <a:t>·</a:t>
            </a:r>
            <a:r>
              <a:rPr lang="en-US" altLang="zh-CN" sz="2400" b="1" dirty="0">
                <a:solidFill>
                  <a:srgbClr val="CC0000"/>
                </a:solidFill>
                <a:latin typeface="华文楷体" panose="02010600040101010101" pitchFamily="2" charset="-122"/>
                <a:ea typeface="华文楷体" panose="02010600040101010101" pitchFamily="2" charset="-122"/>
              </a:rPr>
              <a:t>)</a:t>
            </a:r>
            <a:r>
              <a:rPr lang="zh-CN" altLang="en-US" sz="2400" b="1" i="1" dirty="0">
                <a:solidFill>
                  <a:srgbClr val="CC0000"/>
                </a:solidFill>
                <a:latin typeface="华文楷体" panose="02010600040101010101" pitchFamily="2" charset="-122"/>
                <a:ea typeface="华文楷体" panose="02010600040101010101" pitchFamily="2" charset="-122"/>
              </a:rPr>
              <a:t>、</a:t>
            </a:r>
            <a:r>
              <a:rPr lang="en-US" altLang="zh-CN" sz="2400" b="1" i="1" dirty="0">
                <a:solidFill>
                  <a:srgbClr val="CC0000"/>
                </a:solidFill>
                <a:latin typeface="华文楷体" panose="02010600040101010101" pitchFamily="2" charset="-122"/>
                <a:ea typeface="华文楷体" panose="02010600040101010101" pitchFamily="2" charset="-122"/>
              </a:rPr>
              <a:t>g</a:t>
            </a:r>
            <a:r>
              <a:rPr lang="en-US" altLang="zh-CN" sz="2400" b="1" dirty="0">
                <a:solidFill>
                  <a:srgbClr val="CC0000"/>
                </a:solidFill>
                <a:latin typeface="华文楷体" panose="02010600040101010101" pitchFamily="2" charset="-122"/>
                <a:ea typeface="华文楷体" panose="02010600040101010101" pitchFamily="2" charset="-122"/>
              </a:rPr>
              <a:t>(</a:t>
            </a:r>
            <a:r>
              <a:rPr lang="en-US" altLang="en-US" sz="2400" b="1" dirty="0">
                <a:solidFill>
                  <a:srgbClr val="CC0000"/>
                </a:solidFill>
                <a:latin typeface="Times New Roman" panose="02020603050405020304" pitchFamily="18" charset="0"/>
                <a:ea typeface="华文楷体" panose="02010600040101010101" pitchFamily="2" charset="-122"/>
              </a:rPr>
              <a:t>·</a:t>
            </a:r>
            <a:r>
              <a:rPr lang="en-US" altLang="zh-CN" sz="2400" b="1" dirty="0">
                <a:solidFill>
                  <a:srgbClr val="CC0000"/>
                </a:solidFill>
                <a:latin typeface="华文楷体" panose="02010600040101010101" pitchFamily="2" charset="-122"/>
                <a:ea typeface="华文楷体" panose="02010600040101010101" pitchFamily="2" charset="-122"/>
              </a:rPr>
              <a:t>) ,</a:t>
            </a:r>
            <a:r>
              <a:rPr lang="zh-CN" altLang="en-US" sz="2400" b="1" dirty="0">
                <a:solidFill>
                  <a:srgbClr val="CC0000"/>
                </a:solidFill>
                <a:latin typeface="华文楷体" panose="02010600040101010101" pitchFamily="2" charset="-122"/>
                <a:ea typeface="华文楷体" panose="02010600040101010101" pitchFamily="2" charset="-122"/>
              </a:rPr>
              <a:t>则可有：</a:t>
            </a:r>
            <a:endParaRPr lang="zh-CN" altLang="en-US" sz="2400" b="1" dirty="0">
              <a:solidFill>
                <a:srgbClr val="CC0000"/>
              </a:solidFill>
              <a:latin typeface="华文楷体" panose="02010600040101010101" pitchFamily="2" charset="-122"/>
              <a:ea typeface="华文楷体" panose="02010600040101010101" pitchFamily="2" charset="-122"/>
            </a:endParaRPr>
          </a:p>
        </p:txBody>
      </p:sp>
      <p:graphicFrame>
        <p:nvGraphicFramePr>
          <p:cNvPr id="80900" name="Object 3"/>
          <p:cNvGraphicFramePr/>
          <p:nvPr/>
        </p:nvGraphicFramePr>
        <p:xfrm>
          <a:off x="1238250" y="4257675"/>
          <a:ext cx="6919913" cy="488950"/>
        </p:xfrm>
        <a:graphic>
          <a:graphicData uri="http://schemas.openxmlformats.org/presentationml/2006/ole">
            <mc:AlternateContent xmlns:mc="http://schemas.openxmlformats.org/markup-compatibility/2006">
              <mc:Choice xmlns:v="urn:schemas-microsoft-com:vml" Requires="v">
                <p:oleObj spid="_x0000_s3080" name="" r:id="rId1" imgW="3225800" imgH="228600" progId="Equation.3">
                  <p:embed/>
                </p:oleObj>
              </mc:Choice>
              <mc:Fallback>
                <p:oleObj name="" r:id="rId1" imgW="3225800" imgH="228600" progId="Equation.3">
                  <p:embed/>
                  <p:pic>
                    <p:nvPicPr>
                      <p:cNvPr id="0" name="图片 3079"/>
                      <p:cNvPicPr/>
                      <p:nvPr/>
                    </p:nvPicPr>
                    <p:blipFill>
                      <a:blip r:embed="rId2"/>
                      <a:stretch>
                        <a:fillRect/>
                      </a:stretch>
                    </p:blipFill>
                    <p:spPr>
                      <a:xfrm>
                        <a:off x="1238250" y="4257675"/>
                        <a:ext cx="6919913" cy="488950"/>
                      </a:xfrm>
                      <a:prstGeom prst="rect">
                        <a:avLst/>
                      </a:prstGeom>
                      <a:noFill/>
                      <a:ln w="38100">
                        <a:noFill/>
                        <a:miter/>
                      </a:ln>
                    </p:spPr>
                  </p:pic>
                </p:oleObj>
              </mc:Fallback>
            </mc:AlternateContent>
          </a:graphicData>
        </a:graphic>
      </p:graphicFrame>
      <p:grpSp>
        <p:nvGrpSpPr>
          <p:cNvPr id="80901" name="Group 21"/>
          <p:cNvGrpSpPr/>
          <p:nvPr/>
        </p:nvGrpSpPr>
        <p:grpSpPr>
          <a:xfrm>
            <a:off x="427038" y="4610100"/>
            <a:ext cx="6861175" cy="1438275"/>
            <a:chOff x="39" y="955"/>
            <a:chExt cx="3635" cy="906"/>
          </a:xfrm>
        </p:grpSpPr>
        <p:sp>
          <p:nvSpPr>
            <p:cNvPr id="13" name="Rectangle 11"/>
            <p:cNvSpPr>
              <a:spLocks noChangeArrowheads="1"/>
            </p:cNvSpPr>
            <p:nvPr/>
          </p:nvSpPr>
          <p:spPr bwMode="auto">
            <a:xfrm>
              <a:off x="39" y="955"/>
              <a:ext cx="1874" cy="906"/>
            </a:xfrm>
            <a:prstGeom prst="rect">
              <a:avLst/>
            </a:prstGeom>
            <a:noFill/>
            <a:ln w="9525" algn="ctr">
              <a:noFill/>
              <a:miter lim="800000"/>
            </a:ln>
            <a:effectLst/>
          </p:spPr>
          <p:txBody>
            <a:bodyPr wrap="square" lIns="0" tIns="0" rIns="0" bIns="0" anchor="ctr">
              <a:spAutoFit/>
            </a:body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结果：</a:t>
              </a:r>
              <a:endParaRPr kumimoji="0" lang="zh-CN" altLang="en-US" sz="2400" b="1" i="0"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en-US" altLang="zh-CN" sz="2400" b="1" i="1"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X </a:t>
              </a:r>
              <a:r>
                <a:rPr kumimoji="0" lang="zh-CN" altLang="en-US" sz="2400" b="1" i="0"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空间中的向量                         </a:t>
              </a:r>
              <a:endParaRPr kumimoji="0" lang="zh-CN" altLang="en-US" sz="2400" b="1" i="0"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变成 </a:t>
              </a:r>
              <a:r>
                <a:rPr kumimoji="0" lang="en-US" altLang="zh-CN" sz="2400" b="1" i="1"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Y </a:t>
              </a:r>
              <a:r>
                <a:rPr kumimoji="0" lang="zh-CN" altLang="en-US" sz="2400" b="1" i="0"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空间的向量</a:t>
              </a:r>
              <a:endParaRPr kumimoji="0" lang="zh-CN" altLang="en-US" sz="2400" b="1" i="0" u="none" strike="noStrike" kern="1200" cap="none" spc="0" normalizeH="0" baseline="0" noProof="0" dirty="0">
                <a:ln>
                  <a:noFill/>
                </a:ln>
                <a:solidFill>
                  <a:srgbClr val="CC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graphicFrame>
          <p:nvGraphicFramePr>
            <p:cNvPr id="80903" name="Object 4"/>
            <p:cNvGraphicFramePr/>
            <p:nvPr/>
          </p:nvGraphicFramePr>
          <p:xfrm>
            <a:off x="1732" y="1256"/>
            <a:ext cx="1942" cy="304"/>
          </p:xfrm>
          <a:graphic>
            <a:graphicData uri="http://schemas.openxmlformats.org/presentationml/2006/ole">
              <mc:AlternateContent xmlns:mc="http://schemas.openxmlformats.org/markup-compatibility/2006">
                <mc:Choice xmlns:v="urn:schemas-microsoft-com:vml" Requires="v">
                  <p:oleObj spid="_x0000_s3077" name="" r:id="rId3" imgW="1370965" imgH="241300" progId="Equation.3">
                    <p:embed/>
                  </p:oleObj>
                </mc:Choice>
                <mc:Fallback>
                  <p:oleObj name="" r:id="rId3" imgW="1370965" imgH="241300" progId="Equation.3">
                    <p:embed/>
                    <p:pic>
                      <p:nvPicPr>
                        <p:cNvPr id="0" name="图片 3076"/>
                        <p:cNvPicPr/>
                        <p:nvPr/>
                      </p:nvPicPr>
                      <p:blipFill>
                        <a:blip r:embed="rId4"/>
                        <a:stretch>
                          <a:fillRect/>
                        </a:stretch>
                      </p:blipFill>
                      <p:spPr>
                        <a:xfrm>
                          <a:off x="1732" y="1256"/>
                          <a:ext cx="1942" cy="304"/>
                        </a:xfrm>
                        <a:prstGeom prst="rect">
                          <a:avLst/>
                        </a:prstGeom>
                        <a:noFill/>
                        <a:ln w="38100">
                          <a:noFill/>
                          <a:miter/>
                        </a:ln>
                      </p:spPr>
                    </p:pic>
                  </p:oleObj>
                </mc:Fallback>
              </mc:AlternateContent>
            </a:graphicData>
          </a:graphic>
        </p:graphicFrame>
        <p:graphicFrame>
          <p:nvGraphicFramePr>
            <p:cNvPr id="80904" name="Object 5"/>
            <p:cNvGraphicFramePr/>
            <p:nvPr/>
          </p:nvGraphicFramePr>
          <p:xfrm>
            <a:off x="1823" y="1560"/>
            <a:ext cx="1222" cy="288"/>
          </p:xfrm>
          <a:graphic>
            <a:graphicData uri="http://schemas.openxmlformats.org/presentationml/2006/ole">
              <mc:AlternateContent xmlns:mc="http://schemas.openxmlformats.org/markup-compatibility/2006">
                <mc:Choice xmlns:v="urn:schemas-microsoft-com:vml" Requires="v">
                  <p:oleObj spid="_x0000_s3079" name="" r:id="rId5" imgW="787400" imgH="228600" progId="Equation.3">
                    <p:embed/>
                  </p:oleObj>
                </mc:Choice>
                <mc:Fallback>
                  <p:oleObj name="" r:id="rId5" imgW="787400" imgH="228600" progId="Equation.3">
                    <p:embed/>
                    <p:pic>
                      <p:nvPicPr>
                        <p:cNvPr id="0" name="图片 3078"/>
                        <p:cNvPicPr/>
                        <p:nvPr/>
                      </p:nvPicPr>
                      <p:blipFill>
                        <a:blip r:embed="rId6"/>
                        <a:stretch>
                          <a:fillRect/>
                        </a:stretch>
                      </p:blipFill>
                      <p:spPr>
                        <a:xfrm>
                          <a:off x="1823" y="1560"/>
                          <a:ext cx="1222" cy="288"/>
                        </a:xfrm>
                        <a:prstGeom prst="rect">
                          <a:avLst/>
                        </a:prstGeom>
                        <a:noFill/>
                        <a:ln w="38100">
                          <a:noFill/>
                          <a:miter/>
                        </a:ln>
                      </p:spPr>
                    </p:pic>
                  </p:oleObj>
                </mc:Fallback>
              </mc:AlternateContent>
            </a:graphicData>
          </a:graphic>
        </p:graphicFrame>
      </p:grpSp>
      <p:sp>
        <p:nvSpPr>
          <p:cNvPr id="80905" name="Rectangle 13"/>
          <p:cNvSpPr/>
          <p:nvPr/>
        </p:nvSpPr>
        <p:spPr>
          <a:xfrm>
            <a:off x="2174875" y="6232525"/>
            <a:ext cx="4311650" cy="369888"/>
          </a:xfrm>
          <a:prstGeom prst="rect">
            <a:avLst/>
          </a:prstGeom>
          <a:solidFill>
            <a:srgbClr val="E7E1F1"/>
          </a:solidFill>
          <a:ln w="9525">
            <a:noFill/>
          </a:ln>
        </p:spPr>
        <p:txBody>
          <a:bodyPr wrap="square" lIns="0" tIns="0" rIns="0" bIns="0" anchor="ctr" anchorCtr="0">
            <a:spAutoFit/>
          </a:bodyPr>
          <a:p>
            <a:r>
              <a:rPr lang="zh-CN" altLang="en-US" sz="2400" b="1" dirty="0">
                <a:solidFill>
                  <a:srgbClr val="614693"/>
                </a:solidFill>
                <a:latin typeface="华文楷体" panose="02010600040101010101" pitchFamily="2" charset="-122"/>
                <a:ea typeface="华文楷体" panose="02010600040101010101" pitchFamily="2" charset="-122"/>
              </a:rPr>
              <a:t>即：特征向量由</a:t>
            </a:r>
            <a:r>
              <a:rPr lang="en-US" altLang="zh-CN" sz="2400" b="1" dirty="0">
                <a:solidFill>
                  <a:srgbClr val="614693"/>
                </a:solidFill>
                <a:latin typeface="华文楷体" panose="02010600040101010101" pitchFamily="2" charset="-122"/>
                <a:ea typeface="华文楷体" panose="02010600040101010101" pitchFamily="2" charset="-122"/>
              </a:rPr>
              <a:t>5</a:t>
            </a:r>
            <a:r>
              <a:rPr lang="zh-CN" altLang="en-US" sz="2400" b="1" dirty="0">
                <a:solidFill>
                  <a:srgbClr val="614693"/>
                </a:solidFill>
                <a:latin typeface="华文楷体" panose="02010600040101010101" pitchFamily="2" charset="-122"/>
                <a:ea typeface="华文楷体" panose="02010600040101010101" pitchFamily="2" charset="-122"/>
              </a:rPr>
              <a:t>维降为</a:t>
            </a:r>
            <a:r>
              <a:rPr lang="en-US" altLang="zh-CN" sz="2400" b="1" dirty="0">
                <a:solidFill>
                  <a:srgbClr val="614693"/>
                </a:solidFill>
                <a:latin typeface="华文楷体" panose="02010600040101010101" pitchFamily="2" charset="-122"/>
                <a:ea typeface="华文楷体" panose="02010600040101010101" pitchFamily="2" charset="-122"/>
              </a:rPr>
              <a:t>2</a:t>
            </a:r>
            <a:r>
              <a:rPr lang="zh-CN" altLang="en-US" sz="2400" b="1" dirty="0">
                <a:solidFill>
                  <a:srgbClr val="614693"/>
                </a:solidFill>
                <a:latin typeface="华文楷体" panose="02010600040101010101" pitchFamily="2" charset="-122"/>
                <a:ea typeface="华文楷体" panose="02010600040101010101" pitchFamily="2" charset="-122"/>
              </a:rPr>
              <a:t>维。</a:t>
            </a:r>
            <a:endParaRPr lang="zh-CN" altLang="en-US" sz="2400" b="1" dirty="0">
              <a:solidFill>
                <a:srgbClr val="614693"/>
              </a:solidFill>
              <a:latin typeface="华文楷体" panose="02010600040101010101" pitchFamily="2" charset="-122"/>
              <a:ea typeface="华文楷体" panose="02010600040101010101" pitchFamily="2" charset="-122"/>
            </a:endParaRPr>
          </a:p>
        </p:txBody>
      </p:sp>
      <p:graphicFrame>
        <p:nvGraphicFramePr>
          <p:cNvPr id="80906" name="Object 6"/>
          <p:cNvGraphicFramePr/>
          <p:nvPr/>
        </p:nvGraphicFramePr>
        <p:xfrm>
          <a:off x="2663825" y="3762375"/>
          <a:ext cx="2457450" cy="434975"/>
        </p:xfrm>
        <a:graphic>
          <a:graphicData uri="http://schemas.openxmlformats.org/presentationml/2006/ole">
            <mc:AlternateContent xmlns:mc="http://schemas.openxmlformats.org/markup-compatibility/2006">
              <mc:Choice xmlns:v="urn:schemas-microsoft-com:vml" Requires="v">
                <p:oleObj spid="_x0000_s3078" name="" r:id="rId7" imgW="1457960" imgH="349885" progId="Equation.3">
                  <p:embed/>
                </p:oleObj>
              </mc:Choice>
              <mc:Fallback>
                <p:oleObj name="" r:id="rId7" imgW="1457960" imgH="349885" progId="Equation.3">
                  <p:embed/>
                  <p:pic>
                    <p:nvPicPr>
                      <p:cNvPr id="0" name="图片 3077"/>
                      <p:cNvPicPr/>
                      <p:nvPr/>
                    </p:nvPicPr>
                    <p:blipFill>
                      <a:blip r:embed="rId8"/>
                      <a:stretch>
                        <a:fillRect/>
                      </a:stretch>
                    </p:blipFill>
                    <p:spPr>
                      <a:xfrm>
                        <a:off x="2663825" y="3762375"/>
                        <a:ext cx="2457450" cy="434975"/>
                      </a:xfrm>
                      <a:prstGeom prst="rect">
                        <a:avLst/>
                      </a:prstGeom>
                      <a:noFill/>
                      <a:ln w="38100">
                        <a:noFill/>
                        <a:miter/>
                      </a:ln>
                    </p:spPr>
                  </p:pic>
                </p:oleObj>
              </mc:Fallback>
            </mc:AlternateContent>
          </a:graphicData>
        </a:graphic>
      </p:graphicFrame>
      <p:sp>
        <p:nvSpPr>
          <p:cNvPr id="24582" name="Rectangle 8"/>
          <p:cNvSpPr/>
          <p:nvPr/>
        </p:nvSpPr>
        <p:spPr>
          <a:xfrm>
            <a:off x="584200" y="238125"/>
            <a:ext cx="7459663" cy="1049338"/>
          </a:xfrm>
          <a:prstGeom prst="rect">
            <a:avLst/>
          </a:prstGeom>
          <a:solidFill>
            <a:schemeClr val="accent5">
              <a:lumMod val="20000"/>
              <a:lumOff val="80000"/>
            </a:schemeClr>
          </a:solidFill>
          <a:ln w="9525">
            <a:noFill/>
          </a:ln>
        </p:spPr>
        <p:txBody>
          <a:bodyPr wrap="square" lIns="91440" tIns="45720" rIns="91440" bIns="45720" rtlCol="0" anchor="ctr" anchorCtr="0">
            <a:spAutoFit/>
          </a:bodyPr>
          <a:p>
            <a:pPr lvl="0" algn="l" fontAlgn="base">
              <a:lnSpc>
                <a:spcPct val="130000"/>
              </a:lnSpc>
              <a:buClrTx/>
              <a:buSzTx/>
              <a:buFontTx/>
            </a:pP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3.  </a:t>
            </a: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细胞特征的抽取、选择和提取</a:t>
            </a:r>
            <a:endParaRPr lang="en-US" altLang="zh-CN" sz="2400" b="1" strike="noStrike" noProof="1" dirty="0">
              <a:solidFill>
                <a:srgbClr val="2403EF"/>
              </a:solidFill>
              <a:latin typeface="华文楷体" panose="02010600040101010101" pitchFamily="2" charset="-122"/>
              <a:ea typeface="华文楷体" panose="02010600040101010101" pitchFamily="2" charset="-122"/>
              <a:sym typeface="+mn-ea"/>
            </a:endParaRPr>
          </a:p>
          <a:p>
            <a:pPr lvl="0" algn="l" fontAlgn="base">
              <a:lnSpc>
                <a:spcPct val="130000"/>
              </a:lnSpc>
              <a:buClrTx/>
              <a:buSzTx/>
              <a:buFontTx/>
            </a:pP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目的：为了建立各种特征的数学模型，以用于分类。</a:t>
            </a:r>
            <a:endParaRPr lang="en-US" altLang="zh-CN" sz="2400" b="1" strike="noStrike" noProof="1" dirty="0">
              <a:solidFill>
                <a:srgbClr val="2403EF"/>
              </a:solidFill>
              <a:latin typeface="华文楷体" panose="02010600040101010101" pitchFamily="2" charset="-122"/>
              <a:ea typeface="华文楷体" panose="02010600040101010101" pitchFamily="2" charset="-122"/>
              <a:sym typeface="+mn-ea"/>
            </a:endParaRPr>
          </a:p>
        </p:txBody>
      </p:sp>
    </p:spTree>
    <p:custDataLst>
      <p:tags r:id="rId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45" name="Rectangle 17"/>
          <p:cNvSpPr>
            <a:spLocks noChangeArrowheads="1"/>
          </p:cNvSpPr>
          <p:nvPr/>
        </p:nvSpPr>
        <p:spPr bwMode="auto">
          <a:xfrm>
            <a:off x="722313" y="808038"/>
            <a:ext cx="2384425" cy="571500"/>
          </a:xfrm>
          <a:prstGeom prst="rect">
            <a:avLst/>
          </a:prstGeom>
          <a:solidFill>
            <a:schemeClr val="accent5">
              <a:lumMod val="20000"/>
              <a:lumOff val="80000"/>
            </a:schemeClr>
          </a:solidFill>
          <a:ln w="9525">
            <a:noFill/>
          </a:ln>
        </p:spPr>
        <p:txBody>
          <a:bodyPr wrap="square" lIns="91440" tIns="45720" rIns="91440" bIns="45720" rtlCol="0" anchor="ctr" anchorCtr="0">
            <a:spAutoFit/>
          </a:bodyPr>
          <a:lstStyle/>
          <a:p>
            <a:pPr lvl="0" algn="l" fontAlgn="base">
              <a:lnSpc>
                <a:spcPct val="130000"/>
              </a:lnSpc>
              <a:buClrTx/>
              <a:buSzTx/>
              <a:buFontTx/>
            </a:pP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4.  </a:t>
            </a:r>
            <a:r>
              <a:rPr lang="en-US" altLang="zh-CN" sz="2400" b="1" strike="noStrike" noProof="1" dirty="0">
                <a:solidFill>
                  <a:srgbClr val="2403EF"/>
                </a:solidFill>
                <a:latin typeface="华文楷体" panose="02010600040101010101" pitchFamily="2" charset="-122"/>
                <a:ea typeface="华文楷体" panose="02010600040101010101" pitchFamily="2" charset="-122"/>
                <a:cs typeface="+mn-cs"/>
                <a:sym typeface="+mn-ea"/>
              </a:rPr>
              <a:t>判别分类</a:t>
            </a:r>
            <a:endParaRPr lang="en-US" altLang="zh-CN" sz="2400" b="1" strike="noStrike" noProof="1" dirty="0">
              <a:solidFill>
                <a:srgbClr val="2403EF"/>
              </a:solidFill>
              <a:latin typeface="华文楷体" panose="02010600040101010101" pitchFamily="2" charset="-122"/>
              <a:ea typeface="华文楷体" panose="02010600040101010101" pitchFamily="2" charset="-122"/>
              <a:sym typeface="+mn-ea"/>
            </a:endParaRPr>
          </a:p>
        </p:txBody>
      </p:sp>
      <p:sp>
        <p:nvSpPr>
          <p:cNvPr id="99346" name="Rectangle 18"/>
          <p:cNvSpPr>
            <a:spLocks noChangeArrowheads="1"/>
          </p:cNvSpPr>
          <p:nvPr/>
        </p:nvSpPr>
        <p:spPr bwMode="auto">
          <a:xfrm>
            <a:off x="512763" y="1379538"/>
            <a:ext cx="6686550" cy="958850"/>
          </a:xfrm>
          <a:prstGeom prst="rect">
            <a:avLst/>
          </a:prstGeom>
          <a:noFill/>
          <a:ln w="9525" algn="ctr">
            <a:noFill/>
            <a:miter lim="800000"/>
          </a:ln>
          <a:effectLst/>
        </p:spPr>
        <p:txBody>
          <a:bodyPr lIns="0" tIns="0" rIns="0" bIns="0" anchor="ctr">
            <a:spAutoFit/>
          </a:bodyPr>
          <a:lstStyle/>
          <a:p>
            <a:pPr marL="0" marR="0" lvl="0" indent="30480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r>
              <a:rPr kumimoji="0"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1</a:t>
            </a:r>
            <a:r>
              <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）气管细胞</a:t>
            </a:r>
            <a:r>
              <a:rPr kumimoji="0"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97</a:t>
            </a:r>
            <a:r>
              <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个，识别错误率为</a:t>
            </a:r>
            <a:r>
              <a:rPr kumimoji="0"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7.2% </a:t>
            </a:r>
            <a:r>
              <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endPar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30480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r>
              <a:rPr kumimoji="0"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2</a:t>
            </a:r>
            <a:r>
              <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）肺细胞</a:t>
            </a:r>
            <a:r>
              <a:rPr kumimoji="0"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166</a:t>
            </a:r>
            <a:r>
              <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个，识别错误率为</a:t>
            </a:r>
            <a:r>
              <a:rPr kumimoji="0"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18% </a:t>
            </a:r>
            <a:r>
              <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endPar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81923" name="Rectangle 19"/>
          <p:cNvSpPr/>
          <p:nvPr/>
        </p:nvSpPr>
        <p:spPr>
          <a:xfrm>
            <a:off x="593725" y="2432050"/>
            <a:ext cx="7956550" cy="369888"/>
          </a:xfrm>
          <a:prstGeom prst="rect">
            <a:avLst/>
          </a:prstGeom>
          <a:noFill/>
          <a:ln w="9525">
            <a:noFill/>
          </a:ln>
        </p:spPr>
        <p:txBody>
          <a:bodyPr lIns="0" tIns="0" rIns="0" bIns="0" anchor="ctr" anchorCtr="0">
            <a:spAutoFit/>
          </a:bodyPr>
          <a:p>
            <a:r>
              <a:rPr lang="zh-CN" altLang="en-US" sz="2400" b="1" dirty="0">
                <a:solidFill>
                  <a:srgbClr val="008000"/>
                </a:solidFill>
                <a:latin typeface="华文楷体" panose="02010600040101010101" pitchFamily="2" charset="-122"/>
                <a:ea typeface="华文楷体" panose="02010600040101010101" pitchFamily="2" charset="-122"/>
              </a:rPr>
              <a:t>判别的好坏通过错误率给出，不同错误的代价和风险不同。  </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sp>
        <p:nvSpPr>
          <p:cNvPr id="44036" name="Rectangle 5"/>
          <p:cNvSpPr/>
          <p:nvPr/>
        </p:nvSpPr>
        <p:spPr>
          <a:xfrm>
            <a:off x="382588" y="142875"/>
            <a:ext cx="8418513" cy="652463"/>
          </a:xfrm>
          <a:prstGeom prst="rect">
            <a:avLst/>
          </a:prstGeom>
          <a:solidFill>
            <a:schemeClr val="accent6">
              <a:lumMod val="20000"/>
              <a:lumOff val="80000"/>
            </a:schemeClr>
          </a:solidFill>
          <a:ln w="9525">
            <a:noFill/>
          </a:ln>
        </p:spPr>
        <p:txBody>
          <a:bodyPr anchor="ctr">
            <a:spAutoFit/>
          </a:bodyPr>
          <a:p>
            <a:pPr indent="304800" fontAlgn="base">
              <a:lnSpc>
                <a:spcPct val="130000"/>
              </a:lnSpc>
            </a:pPr>
            <a:r>
              <a:rPr lang="zh-CN" altLang="en-US" sz="2800" b="1" strike="noStrike" noProof="1" dirty="0">
                <a:latin typeface="华文楷体" panose="02010600040101010101" pitchFamily="2" charset="-122"/>
                <a:ea typeface="华文楷体" panose="02010600040101010101" pitchFamily="2" charset="-122"/>
                <a:cs typeface="+mn-cs"/>
              </a:rPr>
              <a:t>简例： 以癌细胞识别为例，了解机器识别的全过程。</a:t>
            </a:r>
            <a:endParaRPr lang="zh-CN" altLang="en-US" sz="2800" b="1" strike="noStrike" noProof="1" dirty="0">
              <a:latin typeface="华文楷体" panose="02010600040101010101" pitchFamily="2" charset="-122"/>
              <a:ea typeface="华文楷体" panose="02010600040101010101" pitchFamily="2" charset="-122"/>
            </a:endParaRPr>
          </a:p>
        </p:txBody>
      </p:sp>
      <p:grpSp>
        <p:nvGrpSpPr>
          <p:cNvPr id="81925" name="Group 33"/>
          <p:cNvGrpSpPr/>
          <p:nvPr/>
        </p:nvGrpSpPr>
        <p:grpSpPr>
          <a:xfrm>
            <a:off x="835025" y="2917825"/>
            <a:ext cx="7966075" cy="1039813"/>
            <a:chOff x="740" y="-6"/>
            <a:chExt cx="4454" cy="655"/>
          </a:xfrm>
        </p:grpSpPr>
        <p:sp>
          <p:nvSpPr>
            <p:cNvPr id="81926" name="Text Box 6"/>
            <p:cNvSpPr txBox="1"/>
            <p:nvPr/>
          </p:nvSpPr>
          <p:spPr>
            <a:xfrm>
              <a:off x="1416" y="6"/>
              <a:ext cx="991" cy="296"/>
            </a:xfrm>
            <a:prstGeom prst="rect">
              <a:avLst/>
            </a:prstGeom>
            <a:noFill/>
            <a:ln w="9525">
              <a:noFill/>
            </a:ln>
          </p:spPr>
          <p:txBody>
            <a:bodyPr lIns="0" tIns="0" rIns="0" bIns="72000" anchor="t" anchorCtr="0"/>
            <a:p>
              <a:pPr indent="304800" algn="just">
                <a:lnSpc>
                  <a:spcPct val="130000"/>
                </a:lnSpc>
              </a:pPr>
              <a:r>
                <a:rPr lang="zh-CN" altLang="en-US" sz="2400" b="1" dirty="0">
                  <a:solidFill>
                    <a:srgbClr val="FF0000"/>
                  </a:solidFill>
                  <a:latin typeface="华文楷体" panose="02010600040101010101" pitchFamily="2" charset="-122"/>
                  <a:ea typeface="华文楷体" panose="02010600040101010101" pitchFamily="2" charset="-122"/>
                </a:rPr>
                <a:t>信息输入</a:t>
              </a:r>
              <a:endParaRPr lang="zh-CN" altLang="en-US" sz="2400" b="1" dirty="0">
                <a:solidFill>
                  <a:srgbClr val="FF0000"/>
                </a:solidFill>
                <a:latin typeface="华文楷体" panose="02010600040101010101" pitchFamily="2" charset="-122"/>
                <a:ea typeface="华文楷体" panose="02010600040101010101" pitchFamily="2" charset="-122"/>
              </a:endParaRPr>
            </a:p>
          </p:txBody>
        </p:sp>
        <p:sp>
          <p:nvSpPr>
            <p:cNvPr id="81927" name="Text Box 8"/>
            <p:cNvSpPr txBox="1"/>
            <p:nvPr/>
          </p:nvSpPr>
          <p:spPr>
            <a:xfrm>
              <a:off x="740" y="298"/>
              <a:ext cx="1037" cy="347"/>
            </a:xfrm>
            <a:prstGeom prst="rect">
              <a:avLst/>
            </a:prstGeom>
            <a:noFill/>
            <a:ln w="9525" cap="flat" cmpd="sng">
              <a:solidFill>
                <a:srgbClr val="000000"/>
              </a:solidFill>
              <a:prstDash val="solid"/>
              <a:miter/>
              <a:headEnd type="none" w="med" len="med"/>
              <a:tailEnd type="none" w="med" len="med"/>
            </a:ln>
          </p:spPr>
          <p:txBody>
            <a:bodyPr wrap="square" lIns="0" tIns="0" rIns="0" bIns="72000" anchor="t" anchorCtr="0">
              <a:spAutoFit/>
            </a:bodyPr>
            <a:p>
              <a:pPr>
                <a:lnSpc>
                  <a:spcPct val="130000"/>
                </a:lnSpc>
              </a:pPr>
              <a:r>
                <a:rPr lang="zh-CN" altLang="en-US" sz="2400" b="1" dirty="0">
                  <a:latin typeface="华文楷体" panose="02010600040101010101" pitchFamily="2" charset="-122"/>
                  <a:ea typeface="华文楷体" panose="02010600040101010101" pitchFamily="2" charset="-122"/>
                </a:rPr>
                <a:t>细胞涂片制备</a:t>
              </a:r>
              <a:endParaRPr lang="zh-CN" altLang="en-US" sz="2400" b="1" dirty="0">
                <a:latin typeface="华文楷体" panose="02010600040101010101" pitchFamily="2" charset="-122"/>
                <a:ea typeface="华文楷体" panose="02010600040101010101" pitchFamily="2" charset="-122"/>
              </a:endParaRPr>
            </a:p>
          </p:txBody>
        </p:sp>
        <p:sp>
          <p:nvSpPr>
            <p:cNvPr id="81928" name="Text Box 10"/>
            <p:cNvSpPr txBox="1"/>
            <p:nvPr/>
          </p:nvSpPr>
          <p:spPr>
            <a:xfrm>
              <a:off x="2189" y="302"/>
              <a:ext cx="1156" cy="347"/>
            </a:xfrm>
            <a:prstGeom prst="rect">
              <a:avLst/>
            </a:prstGeom>
            <a:noFill/>
            <a:ln w="9525" cap="flat" cmpd="sng">
              <a:solidFill>
                <a:srgbClr val="000000"/>
              </a:solidFill>
              <a:prstDash val="solid"/>
              <a:miter/>
              <a:headEnd type="none" w="med" len="med"/>
              <a:tailEnd type="none" w="med" len="med"/>
            </a:ln>
          </p:spPr>
          <p:txBody>
            <a:bodyPr wrap="square" lIns="0" tIns="0" rIns="0" bIns="72000" anchor="t" anchorCtr="0">
              <a:spAutoFit/>
            </a:bodyPr>
            <a:p>
              <a:pPr algn="ctr">
                <a:lnSpc>
                  <a:spcPct val="130000"/>
                </a:lnSpc>
                <a:buSzTx/>
              </a:pPr>
              <a:r>
                <a:rPr lang="zh-CN" altLang="en-US" sz="2400" b="1" dirty="0">
                  <a:latin typeface="华文楷体" panose="02010600040101010101" pitchFamily="2" charset="-122"/>
                  <a:ea typeface="华文楷体" panose="02010600040101010101" pitchFamily="2" charset="-122"/>
                </a:rPr>
                <a:t>显微细胞图像</a:t>
              </a:r>
              <a:endParaRPr lang="zh-CN" altLang="en-US" sz="2400" b="1" dirty="0">
                <a:latin typeface="华文楷体" panose="02010600040101010101" pitchFamily="2" charset="-122"/>
                <a:ea typeface="华文楷体" panose="02010600040101010101" pitchFamily="2" charset="-122"/>
              </a:endParaRPr>
            </a:p>
          </p:txBody>
        </p:sp>
        <p:sp>
          <p:nvSpPr>
            <p:cNvPr id="81929" name="Text Box 11"/>
            <p:cNvSpPr txBox="1"/>
            <p:nvPr/>
          </p:nvSpPr>
          <p:spPr>
            <a:xfrm>
              <a:off x="3798" y="280"/>
              <a:ext cx="1396" cy="347"/>
            </a:xfrm>
            <a:prstGeom prst="rect">
              <a:avLst/>
            </a:prstGeom>
            <a:noFill/>
            <a:ln w="9525" cap="flat" cmpd="sng">
              <a:solidFill>
                <a:srgbClr val="000000"/>
              </a:solidFill>
              <a:prstDash val="solid"/>
              <a:miter/>
              <a:headEnd type="none" w="med" len="med"/>
              <a:tailEnd type="none" w="med" len="med"/>
            </a:ln>
          </p:spPr>
          <p:txBody>
            <a:bodyPr wrap="square" lIns="0" tIns="0" rIns="0" bIns="72000" anchor="t" anchorCtr="0">
              <a:spAutoFit/>
            </a:bodyPr>
            <a:p>
              <a:pPr indent="304800" algn="ctr">
                <a:lnSpc>
                  <a:spcPct val="130000"/>
                </a:lnSpc>
              </a:pPr>
              <a:r>
                <a:rPr lang="zh-CN" altLang="en-US" sz="2400" b="1" dirty="0">
                  <a:latin typeface="华文楷体" panose="02010600040101010101" pitchFamily="2" charset="-122"/>
                  <a:ea typeface="华文楷体" panose="02010600040101010101" pitchFamily="2" charset="-122"/>
                </a:rPr>
                <a:t>数字化细胞图像</a:t>
              </a:r>
              <a:endParaRPr lang="zh-CN" altLang="en-US" sz="2400" b="1" dirty="0">
                <a:latin typeface="华文楷体" panose="02010600040101010101" pitchFamily="2" charset="-122"/>
                <a:ea typeface="华文楷体" panose="02010600040101010101" pitchFamily="2" charset="-122"/>
              </a:endParaRPr>
            </a:p>
          </p:txBody>
        </p:sp>
        <p:sp>
          <p:nvSpPr>
            <p:cNvPr id="81930" name="Line 12"/>
            <p:cNvSpPr/>
            <p:nvPr/>
          </p:nvSpPr>
          <p:spPr>
            <a:xfrm>
              <a:off x="3345" y="476"/>
              <a:ext cx="453" cy="0"/>
            </a:xfrm>
            <a:prstGeom prst="line">
              <a:avLst/>
            </a:prstGeom>
            <a:ln w="38100" cap="flat" cmpd="sng">
              <a:solidFill>
                <a:srgbClr val="000000"/>
              </a:solidFill>
              <a:prstDash val="solid"/>
              <a:round/>
              <a:headEnd type="none" w="med" len="med"/>
              <a:tailEnd type="triangle" w="med" len="med"/>
            </a:ln>
          </p:spPr>
        </p:sp>
        <p:sp>
          <p:nvSpPr>
            <p:cNvPr id="81931" name="Text Box 13"/>
            <p:cNvSpPr txBox="1"/>
            <p:nvPr/>
          </p:nvSpPr>
          <p:spPr>
            <a:xfrm>
              <a:off x="2920" y="-6"/>
              <a:ext cx="1003" cy="286"/>
            </a:xfrm>
            <a:prstGeom prst="rect">
              <a:avLst/>
            </a:prstGeom>
            <a:noFill/>
            <a:ln w="9525">
              <a:noFill/>
            </a:ln>
          </p:spPr>
          <p:txBody>
            <a:bodyPr lIns="0" tIns="0" rIns="0" bIns="0" anchor="t" anchorCtr="0"/>
            <a:p>
              <a:pPr indent="304800" algn="just">
                <a:lnSpc>
                  <a:spcPct val="130000"/>
                </a:lnSpc>
              </a:pPr>
              <a:r>
                <a:rPr lang="zh-CN" altLang="en-US" sz="2400" b="1" dirty="0">
                  <a:solidFill>
                    <a:srgbClr val="FF0000"/>
                  </a:solidFill>
                  <a:latin typeface="华文楷体" panose="02010600040101010101" pitchFamily="2" charset="-122"/>
                  <a:ea typeface="华文楷体" panose="02010600040101010101" pitchFamily="2" charset="-122"/>
                </a:rPr>
                <a:t>数据获取</a:t>
              </a:r>
              <a:endParaRPr lang="zh-CN" altLang="en-US" sz="2400" b="1" dirty="0">
                <a:solidFill>
                  <a:srgbClr val="FF0000"/>
                </a:solidFill>
                <a:latin typeface="华文楷体" panose="02010600040101010101" pitchFamily="2" charset="-122"/>
                <a:ea typeface="华文楷体" panose="02010600040101010101" pitchFamily="2" charset="-122"/>
              </a:endParaRPr>
            </a:p>
          </p:txBody>
        </p:sp>
      </p:grpSp>
      <p:grpSp>
        <p:nvGrpSpPr>
          <p:cNvPr id="81932" name="Group 32"/>
          <p:cNvGrpSpPr/>
          <p:nvPr/>
        </p:nvGrpSpPr>
        <p:grpSpPr>
          <a:xfrm>
            <a:off x="1801813" y="4065588"/>
            <a:ext cx="7167562" cy="2701925"/>
            <a:chOff x="832" y="1239"/>
            <a:chExt cx="4515" cy="1589"/>
          </a:xfrm>
        </p:grpSpPr>
        <p:sp>
          <p:nvSpPr>
            <p:cNvPr id="81933" name="Rectangle 17"/>
            <p:cNvSpPr/>
            <p:nvPr/>
          </p:nvSpPr>
          <p:spPr>
            <a:xfrm>
              <a:off x="3738" y="1239"/>
              <a:ext cx="1536" cy="1006"/>
            </a:xfrm>
            <a:prstGeom prst="rect">
              <a:avLst/>
            </a:prstGeom>
            <a:noFill/>
            <a:ln w="9525" cap="flat" cmpd="sng">
              <a:solidFill>
                <a:srgbClr val="000000"/>
              </a:solidFill>
              <a:prstDash val="dash"/>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81934" name="Text Box 18"/>
            <p:cNvSpPr txBox="1"/>
            <p:nvPr/>
          </p:nvSpPr>
          <p:spPr>
            <a:xfrm>
              <a:off x="3875" y="1315"/>
              <a:ext cx="1216" cy="325"/>
            </a:xfrm>
            <a:prstGeom prst="rect">
              <a:avLst/>
            </a:prstGeom>
            <a:noFill/>
            <a:ln w="9525" cap="flat" cmpd="sng">
              <a:solidFill>
                <a:srgbClr val="000000"/>
              </a:solidFill>
              <a:prstDash val="solid"/>
              <a:miter/>
              <a:headEnd type="none" w="med" len="med"/>
              <a:tailEnd type="none" w="med" len="med"/>
            </a:ln>
          </p:spPr>
          <p:txBody>
            <a:bodyPr lIns="0" tIns="0" rIns="0" bIns="72000" anchor="t" anchorCtr="0">
              <a:spAutoFit/>
            </a:bodyPr>
            <a:p>
              <a:pPr indent="304800" algn="just">
                <a:lnSpc>
                  <a:spcPct val="130000"/>
                </a:lnSpc>
              </a:pPr>
              <a:r>
                <a:rPr lang="zh-CN" altLang="en-US" sz="2400" b="1" dirty="0">
                  <a:latin typeface="华文楷体" panose="02010600040101010101" pitchFamily="2" charset="-122"/>
                  <a:ea typeface="华文楷体" panose="02010600040101010101" pitchFamily="2" charset="-122"/>
                </a:rPr>
                <a:t>图像预处理</a:t>
              </a:r>
              <a:endParaRPr lang="zh-CN" altLang="en-US" sz="2400" b="1" dirty="0">
                <a:latin typeface="华文楷体" panose="02010600040101010101" pitchFamily="2" charset="-122"/>
                <a:ea typeface="华文楷体" panose="02010600040101010101" pitchFamily="2" charset="-122"/>
              </a:endParaRPr>
            </a:p>
          </p:txBody>
        </p:sp>
        <p:sp>
          <p:nvSpPr>
            <p:cNvPr id="81935" name="Text Box 19"/>
            <p:cNvSpPr txBox="1"/>
            <p:nvPr/>
          </p:nvSpPr>
          <p:spPr>
            <a:xfrm>
              <a:off x="3967" y="1903"/>
              <a:ext cx="1057" cy="325"/>
            </a:xfrm>
            <a:prstGeom prst="rect">
              <a:avLst/>
            </a:prstGeom>
            <a:noFill/>
            <a:ln w="9525" cap="flat" cmpd="sng">
              <a:solidFill>
                <a:srgbClr val="000000"/>
              </a:solidFill>
              <a:prstDash val="solid"/>
              <a:miter/>
              <a:headEnd type="none" w="med" len="med"/>
              <a:tailEnd type="none" w="med" len="med"/>
            </a:ln>
          </p:spPr>
          <p:txBody>
            <a:bodyPr lIns="0" tIns="0" rIns="0" bIns="72000" anchor="t" anchorCtr="0">
              <a:spAutoFit/>
            </a:bodyPr>
            <a:p>
              <a:pPr indent="304800" algn="just">
                <a:lnSpc>
                  <a:spcPct val="130000"/>
                </a:lnSpc>
              </a:pPr>
              <a:r>
                <a:rPr lang="zh-CN" altLang="en-US" sz="2400" b="1" dirty="0">
                  <a:latin typeface="华文楷体" panose="02010600040101010101" pitchFamily="2" charset="-122"/>
                  <a:ea typeface="华文楷体" panose="02010600040101010101" pitchFamily="2" charset="-122"/>
                </a:rPr>
                <a:t>区域划分</a:t>
              </a:r>
              <a:endParaRPr lang="zh-CN" altLang="en-US" sz="2400" b="1" dirty="0">
                <a:latin typeface="华文楷体" panose="02010600040101010101" pitchFamily="2" charset="-122"/>
                <a:ea typeface="华文楷体" panose="02010600040101010101" pitchFamily="2" charset="-122"/>
              </a:endParaRPr>
            </a:p>
          </p:txBody>
        </p:sp>
        <p:sp>
          <p:nvSpPr>
            <p:cNvPr id="81936" name="Text Box 22"/>
            <p:cNvSpPr txBox="1"/>
            <p:nvPr/>
          </p:nvSpPr>
          <p:spPr>
            <a:xfrm>
              <a:off x="2824" y="1600"/>
              <a:ext cx="1203" cy="388"/>
            </a:xfrm>
            <a:prstGeom prst="rect">
              <a:avLst/>
            </a:prstGeom>
            <a:noFill/>
            <a:ln w="9525">
              <a:noFill/>
            </a:ln>
          </p:spPr>
          <p:txBody>
            <a:bodyPr anchor="t" anchorCtr="0"/>
            <a:p>
              <a:pPr indent="304800" algn="just">
                <a:lnSpc>
                  <a:spcPct val="130000"/>
                </a:lnSpc>
              </a:pPr>
              <a:r>
                <a:rPr lang="zh-CN" altLang="en-US" sz="2400" b="1" dirty="0">
                  <a:solidFill>
                    <a:srgbClr val="FF0000"/>
                  </a:solidFill>
                  <a:latin typeface="华文楷体" panose="02010600040101010101" pitchFamily="2" charset="-122"/>
                  <a:ea typeface="华文楷体" panose="02010600040101010101" pitchFamily="2" charset="-122"/>
                </a:rPr>
                <a:t>预处理</a:t>
              </a:r>
              <a:endParaRPr lang="zh-CN" altLang="en-US" sz="2400" b="1" dirty="0">
                <a:solidFill>
                  <a:srgbClr val="FF0000"/>
                </a:solidFill>
                <a:latin typeface="华文楷体" panose="02010600040101010101" pitchFamily="2" charset="-122"/>
                <a:ea typeface="华文楷体" panose="02010600040101010101" pitchFamily="2" charset="-122"/>
              </a:endParaRPr>
            </a:p>
          </p:txBody>
        </p:sp>
        <p:sp>
          <p:nvSpPr>
            <p:cNvPr id="81937" name="Text Box 23"/>
            <p:cNvSpPr txBox="1"/>
            <p:nvPr/>
          </p:nvSpPr>
          <p:spPr>
            <a:xfrm>
              <a:off x="2270" y="2503"/>
              <a:ext cx="1093" cy="325"/>
            </a:xfrm>
            <a:prstGeom prst="rect">
              <a:avLst/>
            </a:prstGeom>
            <a:solidFill>
              <a:schemeClr val="bg2"/>
            </a:solidFill>
            <a:ln w="9525" cap="flat" cmpd="sng">
              <a:solidFill>
                <a:srgbClr val="000000"/>
              </a:solidFill>
              <a:prstDash val="solid"/>
              <a:miter/>
              <a:headEnd type="none" w="med" len="med"/>
              <a:tailEnd type="none" w="med" len="med"/>
            </a:ln>
          </p:spPr>
          <p:txBody>
            <a:bodyPr lIns="0" tIns="0" rIns="0" bIns="72000" anchor="t" anchorCtr="0">
              <a:spAutoFit/>
            </a:bodyPr>
            <a:p>
              <a:pPr indent="304800" algn="just">
                <a:lnSpc>
                  <a:spcPct val="130000"/>
                </a:lnSpc>
              </a:pPr>
              <a:r>
                <a:rPr lang="zh-CN" altLang="en-US" sz="2400" b="1" dirty="0">
                  <a:latin typeface="华文楷体" panose="02010600040101010101" pitchFamily="2" charset="-122"/>
                  <a:ea typeface="华文楷体" panose="02010600040101010101" pitchFamily="2" charset="-122"/>
                </a:rPr>
                <a:t>决策分析</a:t>
              </a:r>
              <a:endParaRPr lang="zh-CN" altLang="en-US" sz="2400" b="1" dirty="0">
                <a:latin typeface="华文楷体" panose="02010600040101010101" pitchFamily="2" charset="-122"/>
                <a:ea typeface="华文楷体" panose="02010600040101010101" pitchFamily="2" charset="-122"/>
              </a:endParaRPr>
            </a:p>
          </p:txBody>
        </p:sp>
        <p:sp>
          <p:nvSpPr>
            <p:cNvPr id="81938" name="Text Box 25"/>
            <p:cNvSpPr txBox="1"/>
            <p:nvPr/>
          </p:nvSpPr>
          <p:spPr>
            <a:xfrm>
              <a:off x="832" y="2503"/>
              <a:ext cx="986" cy="324"/>
            </a:xfrm>
            <a:prstGeom prst="rect">
              <a:avLst/>
            </a:prstGeom>
            <a:solidFill>
              <a:schemeClr val="bg2"/>
            </a:solidFill>
            <a:ln w="9525" cap="flat" cmpd="sng">
              <a:solidFill>
                <a:srgbClr val="000000"/>
              </a:solidFill>
              <a:prstDash val="solid"/>
              <a:miter/>
              <a:headEnd type="none" w="med" len="med"/>
              <a:tailEnd type="none" w="med" len="med"/>
            </a:ln>
          </p:spPr>
          <p:txBody>
            <a:bodyPr wrap="square" lIns="0" tIns="0" rIns="0" bIns="72000" anchor="t" anchorCtr="0">
              <a:spAutoFit/>
            </a:bodyPr>
            <a:p>
              <a:pPr algn="ctr">
                <a:lnSpc>
                  <a:spcPct val="130000"/>
                </a:lnSpc>
              </a:pPr>
              <a:r>
                <a:rPr lang="zh-CN" altLang="en-US" sz="2400" b="1" dirty="0">
                  <a:latin typeface="华文楷体" panose="02010600040101010101" pitchFamily="2" charset="-122"/>
                  <a:ea typeface="华文楷体" panose="02010600040101010101" pitchFamily="2" charset="-122"/>
                </a:rPr>
                <a:t>信息输出</a:t>
              </a:r>
              <a:endParaRPr lang="zh-CN" altLang="en-US" sz="2400" b="1" dirty="0">
                <a:latin typeface="华文楷体" panose="02010600040101010101" pitchFamily="2" charset="-122"/>
                <a:ea typeface="华文楷体" panose="02010600040101010101" pitchFamily="2" charset="-122"/>
              </a:endParaRPr>
            </a:p>
          </p:txBody>
        </p:sp>
        <p:sp>
          <p:nvSpPr>
            <p:cNvPr id="81939" name="Text Box 28"/>
            <p:cNvSpPr txBox="1"/>
            <p:nvPr/>
          </p:nvSpPr>
          <p:spPr>
            <a:xfrm>
              <a:off x="3709" y="2509"/>
              <a:ext cx="1638" cy="282"/>
            </a:xfrm>
            <a:prstGeom prst="rect">
              <a:avLst/>
            </a:prstGeom>
            <a:solidFill>
              <a:schemeClr val="bg2"/>
            </a:solidFill>
            <a:ln w="9525" cap="flat" cmpd="sng">
              <a:solidFill>
                <a:srgbClr val="000000"/>
              </a:solidFill>
              <a:prstDash val="solid"/>
              <a:miter/>
              <a:headEnd type="none" w="med" len="med"/>
              <a:tailEnd type="none" w="med" len="med"/>
            </a:ln>
          </p:spPr>
          <p:txBody>
            <a:bodyPr lIns="0" tIns="0" rIns="0" bIns="0" anchor="t" anchorCtr="0">
              <a:spAutoFit/>
            </a:bodyPr>
            <a:p>
              <a:pPr indent="304800" algn="just">
                <a:lnSpc>
                  <a:spcPct val="130000"/>
                </a:lnSpc>
              </a:pPr>
              <a:r>
                <a:rPr lang="zh-CN" altLang="en-US" sz="2400" b="1" dirty="0">
                  <a:latin typeface="华文楷体" panose="02010600040101010101" pitchFamily="2" charset="-122"/>
                  <a:ea typeface="华文楷体" panose="02010600040101010101" pitchFamily="2" charset="-122"/>
                </a:rPr>
                <a:t>特征选择</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提取</a:t>
              </a:r>
              <a:endParaRPr lang="zh-CN" altLang="en-US" sz="2400" b="1" dirty="0">
                <a:latin typeface="华文楷体" panose="02010600040101010101" pitchFamily="2" charset="-122"/>
                <a:ea typeface="华文楷体" panose="02010600040101010101" pitchFamily="2" charset="-122"/>
              </a:endParaRPr>
            </a:p>
          </p:txBody>
        </p:sp>
      </p:grpSp>
      <p:sp>
        <p:nvSpPr>
          <p:cNvPr id="81940" name="Rectangle 34"/>
          <p:cNvSpPr/>
          <p:nvPr/>
        </p:nvSpPr>
        <p:spPr>
          <a:xfrm>
            <a:off x="382588" y="4678363"/>
            <a:ext cx="4967287" cy="479425"/>
          </a:xfrm>
          <a:prstGeom prst="rect">
            <a:avLst/>
          </a:prstGeom>
          <a:noFill/>
          <a:ln w="9525">
            <a:noFill/>
          </a:ln>
        </p:spPr>
        <p:txBody>
          <a:bodyPr lIns="0" tIns="0" rIns="0" bIns="0" anchor="ctr" anchorCtr="0">
            <a:spAutoFit/>
          </a:bodyPr>
          <a:p>
            <a:pPr algn="ctr">
              <a:lnSpc>
                <a:spcPct val="130000"/>
              </a:lnSpc>
            </a:pPr>
            <a:r>
              <a:rPr lang="zh-CN" altLang="en-US" sz="2400" b="1" dirty="0">
                <a:solidFill>
                  <a:srgbClr val="2403EF"/>
                </a:solidFill>
                <a:latin typeface="华文楷体" panose="02010600040101010101" pitchFamily="2" charset="-122"/>
                <a:ea typeface="华文楷体" panose="02010600040101010101" pitchFamily="2" charset="-122"/>
              </a:rPr>
              <a:t>细胞图像的计算机分类系统框图</a:t>
            </a:r>
            <a:endParaRPr lang="zh-CN" altLang="en-US" sz="2400" b="1" dirty="0">
              <a:solidFill>
                <a:srgbClr val="2403EF"/>
              </a:solidFill>
              <a:latin typeface="华文楷体" panose="02010600040101010101" pitchFamily="2" charset="-122"/>
              <a:ea typeface="华文楷体" panose="02010600040101010101" pitchFamily="2" charset="-122"/>
            </a:endParaRPr>
          </a:p>
        </p:txBody>
      </p:sp>
      <p:sp>
        <p:nvSpPr>
          <p:cNvPr id="81941" name="Line 12"/>
          <p:cNvSpPr/>
          <p:nvPr/>
        </p:nvSpPr>
        <p:spPr>
          <a:xfrm>
            <a:off x="2679700" y="3681413"/>
            <a:ext cx="746125" cy="0"/>
          </a:xfrm>
          <a:prstGeom prst="line">
            <a:avLst/>
          </a:prstGeom>
          <a:ln w="38100" cap="flat" cmpd="sng">
            <a:solidFill>
              <a:srgbClr val="000000"/>
            </a:solidFill>
            <a:prstDash val="solid"/>
            <a:round/>
            <a:headEnd type="none" w="med" len="med"/>
            <a:tailEnd type="triangle" w="med" len="med"/>
          </a:ln>
        </p:spPr>
      </p:sp>
      <p:sp>
        <p:nvSpPr>
          <p:cNvPr id="81942" name="Line 21"/>
          <p:cNvSpPr/>
          <p:nvPr/>
        </p:nvSpPr>
        <p:spPr>
          <a:xfrm>
            <a:off x="7618413" y="4832350"/>
            <a:ext cx="0" cy="361950"/>
          </a:xfrm>
          <a:prstGeom prst="line">
            <a:avLst/>
          </a:prstGeom>
          <a:ln w="38100" cap="flat" cmpd="sng">
            <a:solidFill>
              <a:srgbClr val="000000"/>
            </a:solidFill>
            <a:prstDash val="solid"/>
            <a:round/>
            <a:headEnd type="none" w="med" len="med"/>
            <a:tailEnd type="triangle" w="med" len="med"/>
          </a:ln>
        </p:spPr>
      </p:sp>
      <p:sp>
        <p:nvSpPr>
          <p:cNvPr id="81943" name="Line 21"/>
          <p:cNvSpPr/>
          <p:nvPr/>
        </p:nvSpPr>
        <p:spPr>
          <a:xfrm>
            <a:off x="7618413" y="3922713"/>
            <a:ext cx="0" cy="357187"/>
          </a:xfrm>
          <a:prstGeom prst="line">
            <a:avLst/>
          </a:prstGeom>
          <a:ln w="38100" cap="flat" cmpd="sng">
            <a:solidFill>
              <a:srgbClr val="000000"/>
            </a:solidFill>
            <a:prstDash val="solid"/>
            <a:round/>
            <a:headEnd type="none" w="med" len="med"/>
            <a:tailEnd type="triangle" w="med" len="med"/>
          </a:ln>
        </p:spPr>
      </p:sp>
      <p:sp>
        <p:nvSpPr>
          <p:cNvPr id="81944" name="Line 21"/>
          <p:cNvSpPr/>
          <p:nvPr/>
        </p:nvSpPr>
        <p:spPr>
          <a:xfrm>
            <a:off x="7669213" y="5732463"/>
            <a:ext cx="0" cy="482600"/>
          </a:xfrm>
          <a:prstGeom prst="line">
            <a:avLst/>
          </a:prstGeom>
          <a:ln w="38100" cap="flat" cmpd="sng">
            <a:solidFill>
              <a:srgbClr val="000000"/>
            </a:solidFill>
            <a:prstDash val="solid"/>
            <a:round/>
            <a:headEnd type="none" w="med" len="med"/>
            <a:tailEnd type="triangle" w="med" len="med"/>
          </a:ln>
        </p:spPr>
      </p:sp>
      <p:cxnSp>
        <p:nvCxnSpPr>
          <p:cNvPr id="37" name="直接箭头连接符 36"/>
          <p:cNvCxnSpPr/>
          <p:nvPr/>
        </p:nvCxnSpPr>
        <p:spPr>
          <a:xfrm rot="10800000" flipV="1">
            <a:off x="5788025" y="6483350"/>
            <a:ext cx="581025" cy="142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rot="10800000" flipV="1">
            <a:off x="3344863" y="6457950"/>
            <a:ext cx="739775" cy="142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 name="矩形 62"/>
          <p:cNvSpPr/>
          <p:nvPr/>
        </p:nvSpPr>
        <p:spPr>
          <a:xfrm>
            <a:off x="5072063" y="930275"/>
            <a:ext cx="2989263" cy="4933950"/>
          </a:xfrm>
          <a:prstGeom prst="rect">
            <a:avLst/>
          </a:prstGeom>
          <a:solidFill>
            <a:schemeClr val="accent6">
              <a:lumMod val="20000"/>
              <a:lumOff val="80000"/>
            </a:schemeClr>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62" name="矩形 61"/>
          <p:cNvSpPr/>
          <p:nvPr/>
        </p:nvSpPr>
        <p:spPr>
          <a:xfrm>
            <a:off x="1428750" y="901700"/>
            <a:ext cx="2989263" cy="4933950"/>
          </a:xfrm>
          <a:prstGeom prst="rect">
            <a:avLst/>
          </a:prstGeom>
          <a:solidFill>
            <a:schemeClr val="accent4">
              <a:lumMod val="20000"/>
              <a:lumOff val="80000"/>
            </a:schemeClr>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45059" name="Rectangle 4"/>
          <p:cNvSpPr txBox="1"/>
          <p:nvPr/>
        </p:nvSpPr>
        <p:spPr>
          <a:xfrm>
            <a:off x="444495" y="201613"/>
            <a:ext cx="4337050"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lIns="91440" tIns="45720" rIns="91440" bIns="45720"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模式识别系统组成</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82948" name="AutoShape 11"/>
          <p:cNvSpPr/>
          <p:nvPr/>
        </p:nvSpPr>
        <p:spPr>
          <a:xfrm>
            <a:off x="1500188" y="4106863"/>
            <a:ext cx="2525712" cy="407987"/>
          </a:xfrm>
          <a:prstGeom prst="flowChartProcess">
            <a:avLst/>
          </a:prstGeom>
          <a:noFill/>
          <a:ln w="9525" cap="flat" cmpd="sng">
            <a:solidFill>
              <a:srgbClr val="000000"/>
            </a:solidFill>
            <a:prstDash val="solid"/>
            <a:miter/>
            <a:headEnd type="none" w="med" len="med"/>
            <a:tailEnd type="none" w="med" len="med"/>
          </a:ln>
        </p:spPr>
        <p:txBody>
          <a:bodyPr lIns="74981" tIns="37490" rIns="74981" bIns="72000" anchor="ctr" anchorCtr="0"/>
          <a:p>
            <a:pPr indent="304800">
              <a:lnSpc>
                <a:spcPct val="130000"/>
              </a:lnSpc>
            </a:pPr>
            <a:r>
              <a:rPr lang="zh-CN" altLang="en-US" sz="2400" b="1" dirty="0">
                <a:latin typeface="华文楷体" panose="02010600040101010101" pitchFamily="2" charset="-122"/>
                <a:ea typeface="华文楷体" panose="02010600040101010101" pitchFamily="2" charset="-122"/>
              </a:rPr>
              <a:t>分类规则学习</a:t>
            </a:r>
            <a:endParaRPr lang="zh-CN" altLang="en-US" sz="2400" b="1" dirty="0">
              <a:latin typeface="华文楷体" panose="02010600040101010101" pitchFamily="2" charset="-122"/>
              <a:ea typeface="华文楷体" panose="02010600040101010101" pitchFamily="2" charset="-122"/>
            </a:endParaRPr>
          </a:p>
        </p:txBody>
      </p:sp>
      <p:sp>
        <p:nvSpPr>
          <p:cNvPr id="82949" name="AutoShape 12"/>
          <p:cNvSpPr/>
          <p:nvPr/>
        </p:nvSpPr>
        <p:spPr>
          <a:xfrm>
            <a:off x="5354638" y="4298950"/>
            <a:ext cx="2192337" cy="419100"/>
          </a:xfrm>
          <a:prstGeom prst="flowChartProcess">
            <a:avLst/>
          </a:prstGeom>
          <a:noFill/>
          <a:ln w="9525" cap="flat" cmpd="sng">
            <a:solidFill>
              <a:srgbClr val="000000"/>
            </a:solidFill>
            <a:prstDash val="solid"/>
            <a:miter/>
            <a:headEnd type="none" w="med" len="med"/>
            <a:tailEnd type="none" w="med" len="med"/>
          </a:ln>
        </p:spPr>
        <p:txBody>
          <a:bodyPr lIns="0" tIns="0" rIns="0" bIns="72000" anchor="ctr" anchorCtr="0"/>
          <a:p>
            <a:pPr indent="304800">
              <a:lnSpc>
                <a:spcPct val="130000"/>
              </a:lnSpc>
            </a:pPr>
            <a:r>
              <a:rPr lang="zh-CN" altLang="en-US" sz="2800" b="1" dirty="0">
                <a:latin typeface="华文楷体" panose="02010600040101010101" pitchFamily="2" charset="-122"/>
                <a:ea typeface="华文楷体" panose="02010600040101010101" pitchFamily="2" charset="-122"/>
              </a:rPr>
              <a:t>分类决策</a:t>
            </a:r>
            <a:endParaRPr lang="zh-CN" altLang="en-US" sz="2800" b="1" dirty="0">
              <a:latin typeface="华文楷体" panose="02010600040101010101" pitchFamily="2" charset="-122"/>
              <a:ea typeface="华文楷体" panose="02010600040101010101" pitchFamily="2" charset="-122"/>
            </a:endParaRPr>
          </a:p>
        </p:txBody>
      </p:sp>
      <p:sp>
        <p:nvSpPr>
          <p:cNvPr id="82950" name="AutoShape 16"/>
          <p:cNvSpPr/>
          <p:nvPr/>
        </p:nvSpPr>
        <p:spPr>
          <a:xfrm>
            <a:off x="1730375" y="1147763"/>
            <a:ext cx="2208213" cy="595312"/>
          </a:xfrm>
          <a:prstGeom prst="flowChartProcess">
            <a:avLst/>
          </a:prstGeom>
          <a:noFill/>
          <a:ln w="9525" cap="flat" cmpd="sng">
            <a:solidFill>
              <a:srgbClr val="000000"/>
            </a:solidFill>
            <a:prstDash val="solid"/>
            <a:miter/>
            <a:headEnd type="none" w="med" len="med"/>
            <a:tailEnd type="none" w="med" len="med"/>
          </a:ln>
        </p:spPr>
        <p:txBody>
          <a:bodyPr wrap="none" lIns="0" tIns="0" rIns="0" bIns="72000" anchor="ctr" anchorCtr="0"/>
          <a:p>
            <a:r>
              <a:rPr lang="zh-CN" altLang="en-US" sz="2800" b="1" dirty="0">
                <a:latin typeface="华文楷体" panose="02010600040101010101" pitchFamily="2" charset="-122"/>
                <a:ea typeface="华文楷体" panose="02010600040101010101" pitchFamily="2" charset="-122"/>
              </a:rPr>
              <a:t>样本数据获取</a:t>
            </a:r>
            <a:endParaRPr lang="zh-CN" altLang="en-US" sz="2800" b="1" dirty="0">
              <a:latin typeface="华文楷体" panose="02010600040101010101" pitchFamily="2" charset="-122"/>
              <a:ea typeface="华文楷体" panose="02010600040101010101" pitchFamily="2" charset="-122"/>
            </a:endParaRPr>
          </a:p>
        </p:txBody>
      </p:sp>
      <p:sp>
        <p:nvSpPr>
          <p:cNvPr id="82951" name="AutoShape 17"/>
          <p:cNvSpPr/>
          <p:nvPr/>
        </p:nvSpPr>
        <p:spPr>
          <a:xfrm>
            <a:off x="1920875" y="2212975"/>
            <a:ext cx="1651000" cy="490538"/>
          </a:xfrm>
          <a:prstGeom prst="flowChartProcess">
            <a:avLst/>
          </a:prstGeom>
          <a:noFill/>
          <a:ln w="9525" cap="flat" cmpd="sng">
            <a:solidFill>
              <a:srgbClr val="000000"/>
            </a:solidFill>
            <a:prstDash val="solid"/>
            <a:miter/>
            <a:headEnd type="none" w="med" len="med"/>
            <a:tailEnd type="none" w="med" len="med"/>
          </a:ln>
        </p:spPr>
        <p:txBody>
          <a:bodyPr wrap="none" lIns="0" tIns="0" rIns="0" bIns="72000" anchor="ctr" anchorCtr="0"/>
          <a:p>
            <a:pPr algn="ctr">
              <a:lnSpc>
                <a:spcPct val="130000"/>
              </a:lnSpc>
            </a:pPr>
            <a:r>
              <a:rPr lang="zh-CN" altLang="en-US" sz="2800" b="1" dirty="0">
                <a:latin typeface="华文楷体" panose="02010600040101010101" pitchFamily="2" charset="-122"/>
                <a:ea typeface="华文楷体" panose="02010600040101010101" pitchFamily="2" charset="-122"/>
              </a:rPr>
              <a:t>预处理</a:t>
            </a:r>
            <a:endParaRPr lang="zh-CN" altLang="en-US" sz="2800" b="1" dirty="0">
              <a:latin typeface="华文楷体" panose="02010600040101010101" pitchFamily="2" charset="-122"/>
              <a:ea typeface="华文楷体" panose="02010600040101010101" pitchFamily="2" charset="-122"/>
            </a:endParaRPr>
          </a:p>
        </p:txBody>
      </p:sp>
      <p:sp>
        <p:nvSpPr>
          <p:cNvPr id="82952" name="AutoShape 18"/>
          <p:cNvSpPr/>
          <p:nvPr/>
        </p:nvSpPr>
        <p:spPr>
          <a:xfrm>
            <a:off x="1516063" y="3192463"/>
            <a:ext cx="2633662" cy="501650"/>
          </a:xfrm>
          <a:prstGeom prst="flowChartProcess">
            <a:avLst/>
          </a:prstGeom>
          <a:noFill/>
          <a:ln w="9525" cap="flat" cmpd="sng">
            <a:solidFill>
              <a:srgbClr val="000000"/>
            </a:solidFill>
            <a:prstDash val="solid"/>
            <a:miter/>
            <a:headEnd type="none" w="med" len="med"/>
            <a:tailEnd type="none" w="med" len="med"/>
          </a:ln>
        </p:spPr>
        <p:txBody>
          <a:bodyPr wrap="square" lIns="0" tIns="0" rIns="0" bIns="72000" anchor="ctr" anchorCtr="0">
            <a:spAutoFit/>
          </a:bodyPr>
          <a:p>
            <a:pPr algn="ctr"/>
            <a:r>
              <a:rPr lang="zh-CN" altLang="en-US" sz="2800" b="1" dirty="0">
                <a:latin typeface="华文楷体" panose="02010600040101010101" pitchFamily="2" charset="-122"/>
                <a:ea typeface="华文楷体" panose="02010600040101010101" pitchFamily="2" charset="-122"/>
              </a:rPr>
              <a:t>特征选择 或提取</a:t>
            </a:r>
            <a:endParaRPr lang="zh-CN" altLang="en-US" sz="2800" b="1" dirty="0">
              <a:latin typeface="华文楷体" panose="02010600040101010101" pitchFamily="2" charset="-122"/>
              <a:ea typeface="华文楷体" panose="02010600040101010101" pitchFamily="2" charset="-122"/>
            </a:endParaRPr>
          </a:p>
        </p:txBody>
      </p:sp>
      <p:sp>
        <p:nvSpPr>
          <p:cNvPr id="82953" name="Rectangle 47"/>
          <p:cNvSpPr/>
          <p:nvPr/>
        </p:nvSpPr>
        <p:spPr>
          <a:xfrm>
            <a:off x="3173413" y="6365875"/>
            <a:ext cx="3255962" cy="492125"/>
          </a:xfrm>
          <a:prstGeom prst="rect">
            <a:avLst/>
          </a:prstGeom>
          <a:solidFill>
            <a:srgbClr val="E7E1F1"/>
          </a:solidFill>
          <a:ln w="9525">
            <a:noFill/>
          </a:ln>
        </p:spPr>
        <p:txBody>
          <a:bodyPr wrap="none" lIns="0" tIns="0" rIns="0" bIns="0" anchor="ctr" anchorCtr="0">
            <a:spAutoFit/>
          </a:bodyPr>
          <a:p>
            <a:r>
              <a:rPr lang="zh-CN" altLang="en-US" sz="3200" b="1" dirty="0">
                <a:solidFill>
                  <a:srgbClr val="000066"/>
                </a:solidFill>
                <a:latin typeface="华文楷体" panose="02010600040101010101" pitchFamily="2" charset="-122"/>
                <a:ea typeface="华文楷体" panose="02010600040101010101" pitchFamily="2" charset="-122"/>
              </a:rPr>
              <a:t>模式</a:t>
            </a:r>
            <a:r>
              <a:rPr lang="zh-CN" altLang="en-US" sz="3200" b="1" dirty="0">
                <a:solidFill>
                  <a:srgbClr val="AE0A06"/>
                </a:solidFill>
                <a:latin typeface="华文楷体" panose="02010600040101010101" pitchFamily="2" charset="-122"/>
                <a:ea typeface="华文楷体" panose="02010600040101010101" pitchFamily="2" charset="-122"/>
              </a:rPr>
              <a:t>识别</a:t>
            </a:r>
            <a:r>
              <a:rPr lang="zh-CN" altLang="en-US" sz="3200" b="1" dirty="0">
                <a:solidFill>
                  <a:srgbClr val="000066"/>
                </a:solidFill>
                <a:latin typeface="华文楷体" panose="02010600040101010101" pitchFamily="2" charset="-122"/>
                <a:ea typeface="华文楷体" panose="02010600040101010101" pitchFamily="2" charset="-122"/>
              </a:rPr>
              <a:t>系统框图 </a:t>
            </a:r>
            <a:endParaRPr lang="zh-CN" altLang="en-US" sz="3200" b="1" dirty="0">
              <a:solidFill>
                <a:srgbClr val="000066"/>
              </a:solidFill>
              <a:latin typeface="华文楷体" panose="02010600040101010101" pitchFamily="2" charset="-122"/>
              <a:ea typeface="华文楷体" panose="02010600040101010101" pitchFamily="2" charset="-122"/>
            </a:endParaRPr>
          </a:p>
        </p:txBody>
      </p:sp>
      <p:cxnSp>
        <p:nvCxnSpPr>
          <p:cNvPr id="37" name="直接箭头连接符 36"/>
          <p:cNvCxnSpPr/>
          <p:nvPr/>
        </p:nvCxnSpPr>
        <p:spPr>
          <a:xfrm>
            <a:off x="2755900" y="1728788"/>
            <a:ext cx="6350" cy="484188"/>
          </a:xfrm>
          <a:prstGeom prst="straightConnector1">
            <a:avLst/>
          </a:prstGeom>
          <a:ln w="38100">
            <a:solidFill>
              <a:srgbClr val="CC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2762250" y="2705100"/>
            <a:ext cx="0" cy="487363"/>
          </a:xfrm>
          <a:prstGeom prst="straightConnector1">
            <a:avLst/>
          </a:prstGeom>
          <a:ln w="38100">
            <a:solidFill>
              <a:srgbClr val="CC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82959" idx="0"/>
          </p:cNvCxnSpPr>
          <p:nvPr/>
        </p:nvCxnSpPr>
        <p:spPr>
          <a:xfrm flipH="1">
            <a:off x="6362700" y="1778000"/>
            <a:ext cx="0" cy="434975"/>
          </a:xfrm>
          <a:prstGeom prst="straightConnector1">
            <a:avLst/>
          </a:prstGeom>
          <a:ln w="38100">
            <a:solidFill>
              <a:srgbClr val="CC0000"/>
            </a:solidFill>
            <a:tailEnd type="arrow"/>
          </a:ln>
        </p:spPr>
        <p:style>
          <a:lnRef idx="1">
            <a:schemeClr val="accent1"/>
          </a:lnRef>
          <a:fillRef idx="0">
            <a:schemeClr val="accent1"/>
          </a:fillRef>
          <a:effectRef idx="0">
            <a:schemeClr val="accent1"/>
          </a:effectRef>
          <a:fontRef idx="minor">
            <a:schemeClr val="tx1"/>
          </a:fontRef>
        </p:style>
      </p:cxnSp>
      <p:sp>
        <p:nvSpPr>
          <p:cNvPr id="82957" name="AutoShape 16"/>
          <p:cNvSpPr/>
          <p:nvPr/>
        </p:nvSpPr>
        <p:spPr>
          <a:xfrm>
            <a:off x="5403850" y="1176338"/>
            <a:ext cx="2208213" cy="595312"/>
          </a:xfrm>
          <a:prstGeom prst="flowChartProcess">
            <a:avLst/>
          </a:prstGeom>
          <a:noFill/>
          <a:ln w="9525" cap="flat" cmpd="sng">
            <a:solidFill>
              <a:srgbClr val="000000"/>
            </a:solidFill>
            <a:prstDash val="solid"/>
            <a:miter/>
            <a:headEnd type="none" w="med" len="med"/>
            <a:tailEnd type="none" w="med" len="med"/>
          </a:ln>
        </p:spPr>
        <p:txBody>
          <a:bodyPr wrap="none" lIns="0" tIns="0" rIns="0" bIns="72000" anchor="ctr" anchorCtr="0"/>
          <a:p>
            <a:r>
              <a:rPr lang="zh-CN" altLang="en-US" sz="2800" b="1" dirty="0">
                <a:latin typeface="华文楷体" panose="02010600040101010101" pitchFamily="2" charset="-122"/>
                <a:ea typeface="华文楷体" panose="02010600040101010101" pitchFamily="2" charset="-122"/>
              </a:rPr>
              <a:t>应用数据获取</a:t>
            </a:r>
            <a:endParaRPr lang="zh-CN" altLang="en-US" sz="2800" b="1" dirty="0">
              <a:latin typeface="华文楷体" panose="02010600040101010101" pitchFamily="2" charset="-122"/>
              <a:ea typeface="华文楷体" panose="02010600040101010101" pitchFamily="2" charset="-122"/>
            </a:endParaRPr>
          </a:p>
        </p:txBody>
      </p:sp>
      <p:cxnSp>
        <p:nvCxnSpPr>
          <p:cNvPr id="53" name="直接箭头连接符 52"/>
          <p:cNvCxnSpPr>
            <a:endCxn id="82959" idx="0"/>
          </p:cNvCxnSpPr>
          <p:nvPr/>
        </p:nvCxnSpPr>
        <p:spPr>
          <a:xfrm flipH="1">
            <a:off x="2751138" y="3698875"/>
            <a:ext cx="11113" cy="407988"/>
          </a:xfrm>
          <a:prstGeom prst="straightConnector1">
            <a:avLst/>
          </a:prstGeom>
          <a:ln w="38100">
            <a:solidFill>
              <a:srgbClr val="CC0000"/>
            </a:solidFill>
            <a:tailEnd type="arrow"/>
          </a:ln>
        </p:spPr>
        <p:style>
          <a:lnRef idx="1">
            <a:schemeClr val="accent1"/>
          </a:lnRef>
          <a:fillRef idx="0">
            <a:schemeClr val="accent1"/>
          </a:fillRef>
          <a:effectRef idx="0">
            <a:schemeClr val="accent1"/>
          </a:effectRef>
          <a:fontRef idx="minor">
            <a:schemeClr val="tx1"/>
          </a:fontRef>
        </p:style>
      </p:cxnSp>
      <p:sp>
        <p:nvSpPr>
          <p:cNvPr id="82959" name="AutoShape 17"/>
          <p:cNvSpPr/>
          <p:nvPr/>
        </p:nvSpPr>
        <p:spPr>
          <a:xfrm>
            <a:off x="5537200" y="2212975"/>
            <a:ext cx="1651000" cy="492125"/>
          </a:xfrm>
          <a:prstGeom prst="flowChartProcess">
            <a:avLst/>
          </a:prstGeom>
          <a:noFill/>
          <a:ln w="9525" cap="flat" cmpd="sng">
            <a:solidFill>
              <a:srgbClr val="000000"/>
            </a:solidFill>
            <a:prstDash val="solid"/>
            <a:miter/>
            <a:headEnd type="none" w="med" len="med"/>
            <a:tailEnd type="none" w="med" len="med"/>
          </a:ln>
        </p:spPr>
        <p:txBody>
          <a:bodyPr wrap="none" lIns="0" tIns="0" rIns="0" bIns="72000" anchor="ctr" anchorCtr="0"/>
          <a:p>
            <a:pPr algn="ctr">
              <a:lnSpc>
                <a:spcPct val="130000"/>
              </a:lnSpc>
            </a:pPr>
            <a:r>
              <a:rPr lang="zh-CN" altLang="en-US" sz="2800" b="1" dirty="0">
                <a:latin typeface="华文楷体" panose="02010600040101010101" pitchFamily="2" charset="-122"/>
                <a:ea typeface="华文楷体" panose="02010600040101010101" pitchFamily="2" charset="-122"/>
              </a:rPr>
              <a:t>预处理</a:t>
            </a:r>
            <a:endParaRPr lang="zh-CN" altLang="en-US" sz="2800" b="1" dirty="0">
              <a:latin typeface="华文楷体" panose="02010600040101010101" pitchFamily="2" charset="-122"/>
              <a:ea typeface="华文楷体" panose="02010600040101010101" pitchFamily="2" charset="-122"/>
            </a:endParaRPr>
          </a:p>
        </p:txBody>
      </p:sp>
      <p:sp>
        <p:nvSpPr>
          <p:cNvPr id="82960" name="AutoShape 18"/>
          <p:cNvSpPr/>
          <p:nvPr/>
        </p:nvSpPr>
        <p:spPr>
          <a:xfrm>
            <a:off x="5072063" y="3197225"/>
            <a:ext cx="2990850" cy="501650"/>
          </a:xfrm>
          <a:prstGeom prst="flowChartProcess">
            <a:avLst/>
          </a:prstGeom>
          <a:noFill/>
          <a:ln w="9525" cap="flat" cmpd="sng">
            <a:solidFill>
              <a:srgbClr val="000000"/>
            </a:solidFill>
            <a:prstDash val="solid"/>
            <a:miter/>
            <a:headEnd type="none" w="med" len="med"/>
            <a:tailEnd type="none" w="med" len="med"/>
          </a:ln>
        </p:spPr>
        <p:txBody>
          <a:bodyPr wrap="square" lIns="0" tIns="0" rIns="0" bIns="72000" anchor="ctr" anchorCtr="0">
            <a:spAutoFit/>
          </a:bodyPr>
          <a:p>
            <a:pPr algn="ctr"/>
            <a:r>
              <a:rPr lang="zh-CN" altLang="en-US" sz="2800" b="1" dirty="0">
                <a:latin typeface="华文楷体" panose="02010600040101010101" pitchFamily="2" charset="-122"/>
                <a:ea typeface="华文楷体" panose="02010600040101010101" pitchFamily="2" charset="-122"/>
              </a:rPr>
              <a:t>特征选择或提取</a:t>
            </a:r>
            <a:endParaRPr lang="zh-CN" altLang="en-US" sz="2800" b="1" dirty="0">
              <a:latin typeface="华文楷体" panose="02010600040101010101" pitchFamily="2" charset="-122"/>
              <a:ea typeface="华文楷体" panose="02010600040101010101" pitchFamily="2" charset="-122"/>
            </a:endParaRPr>
          </a:p>
        </p:txBody>
      </p:sp>
      <p:cxnSp>
        <p:nvCxnSpPr>
          <p:cNvPr id="57" name="直接箭头连接符 56"/>
          <p:cNvCxnSpPr>
            <a:endCxn id="82959" idx="0"/>
          </p:cNvCxnSpPr>
          <p:nvPr/>
        </p:nvCxnSpPr>
        <p:spPr>
          <a:xfrm>
            <a:off x="6362700" y="3698875"/>
            <a:ext cx="9525" cy="600075"/>
          </a:xfrm>
          <a:prstGeom prst="straightConnector1">
            <a:avLst/>
          </a:prstGeom>
          <a:ln w="38100">
            <a:solidFill>
              <a:srgbClr val="CC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endCxn id="82959" idx="0"/>
          </p:cNvCxnSpPr>
          <p:nvPr/>
        </p:nvCxnSpPr>
        <p:spPr>
          <a:xfrm>
            <a:off x="6348413" y="2705100"/>
            <a:ext cx="1588" cy="493713"/>
          </a:xfrm>
          <a:prstGeom prst="straightConnector1">
            <a:avLst/>
          </a:prstGeom>
          <a:ln w="38100">
            <a:solidFill>
              <a:srgbClr val="CC0000"/>
            </a:solidFill>
            <a:tailEnd type="arrow"/>
          </a:ln>
        </p:spPr>
        <p:style>
          <a:lnRef idx="1">
            <a:schemeClr val="accent1"/>
          </a:lnRef>
          <a:fillRef idx="0">
            <a:schemeClr val="accent1"/>
          </a:fillRef>
          <a:effectRef idx="0">
            <a:schemeClr val="accent1"/>
          </a:effectRef>
          <a:fontRef idx="minor">
            <a:schemeClr val="tx1"/>
          </a:fontRef>
        </p:style>
      </p:cxnSp>
      <p:sp>
        <p:nvSpPr>
          <p:cNvPr id="64" name="右箭头 63"/>
          <p:cNvSpPr/>
          <p:nvPr/>
        </p:nvSpPr>
        <p:spPr>
          <a:xfrm>
            <a:off x="4418013" y="4514850"/>
            <a:ext cx="971550" cy="130175"/>
          </a:xfrm>
          <a:prstGeom prst="rightArrow">
            <a:avLst/>
          </a:prstGeom>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82964" name="TextBox 65"/>
          <p:cNvSpPr txBox="1"/>
          <p:nvPr/>
        </p:nvSpPr>
        <p:spPr>
          <a:xfrm>
            <a:off x="1920875" y="5719763"/>
            <a:ext cx="1712913" cy="461962"/>
          </a:xfrm>
          <a:prstGeom prst="rect">
            <a:avLst/>
          </a:prstGeom>
          <a:solidFill>
            <a:srgbClr val="E7E1F1"/>
          </a:solidFill>
          <a:ln w="9525">
            <a:noFill/>
          </a:ln>
        </p:spPr>
        <p:txBody>
          <a:bodyPr anchor="t" anchorCtr="0">
            <a:spAutoFit/>
          </a:bodyPr>
          <a:p>
            <a:pPr algn="ctr"/>
            <a:r>
              <a:rPr lang="zh-CN" altLang="en-US" sz="2400" b="1" dirty="0">
                <a:solidFill>
                  <a:srgbClr val="FF66CC"/>
                </a:solidFill>
                <a:latin typeface="华文楷体" panose="02010600040101010101" pitchFamily="2" charset="-122"/>
                <a:ea typeface="华文楷体" panose="02010600040101010101" pitchFamily="2" charset="-122"/>
              </a:rPr>
              <a:t>学习流程</a:t>
            </a:r>
            <a:endParaRPr lang="zh-CN" altLang="en-US" sz="2400" b="1" dirty="0">
              <a:solidFill>
                <a:srgbClr val="FF66CC"/>
              </a:solidFill>
              <a:latin typeface="华文楷体" panose="02010600040101010101" pitchFamily="2" charset="-122"/>
              <a:ea typeface="华文楷体" panose="02010600040101010101" pitchFamily="2" charset="-122"/>
            </a:endParaRPr>
          </a:p>
        </p:txBody>
      </p:sp>
      <p:sp>
        <p:nvSpPr>
          <p:cNvPr id="82965" name="TextBox 66"/>
          <p:cNvSpPr txBox="1"/>
          <p:nvPr/>
        </p:nvSpPr>
        <p:spPr>
          <a:xfrm>
            <a:off x="5594350" y="5689600"/>
            <a:ext cx="1712913" cy="461963"/>
          </a:xfrm>
          <a:prstGeom prst="rect">
            <a:avLst/>
          </a:prstGeom>
          <a:solidFill>
            <a:srgbClr val="E7E1F1"/>
          </a:solidFill>
          <a:ln w="9525">
            <a:noFill/>
          </a:ln>
        </p:spPr>
        <p:txBody>
          <a:bodyPr anchor="t" anchorCtr="0">
            <a:spAutoFit/>
          </a:bodyPr>
          <a:p>
            <a:pPr algn="ctr"/>
            <a:r>
              <a:rPr lang="zh-CN" altLang="en-US" sz="2400" b="1" dirty="0">
                <a:solidFill>
                  <a:srgbClr val="FF66CC"/>
                </a:solidFill>
                <a:latin typeface="华文楷体" panose="02010600040101010101" pitchFamily="2" charset="-122"/>
                <a:ea typeface="华文楷体" panose="02010600040101010101" pitchFamily="2" charset="-122"/>
              </a:rPr>
              <a:t>应用流程</a:t>
            </a:r>
            <a:endParaRPr lang="zh-CN" altLang="en-US" sz="2400" b="1" dirty="0">
              <a:solidFill>
                <a:srgbClr val="FF66CC"/>
              </a:solidFill>
              <a:latin typeface="华文楷体" panose="02010600040101010101" pitchFamily="2" charset="-122"/>
              <a:ea typeface="华文楷体" panose="02010600040101010101" pitchFamily="2" charset="-122"/>
            </a:endParaRPr>
          </a:p>
        </p:txBody>
      </p:sp>
      <p:sp>
        <p:nvSpPr>
          <p:cNvPr id="82966" name="AutoShape 11"/>
          <p:cNvSpPr/>
          <p:nvPr/>
        </p:nvSpPr>
        <p:spPr>
          <a:xfrm>
            <a:off x="1282700" y="5029200"/>
            <a:ext cx="2990850" cy="407988"/>
          </a:xfrm>
          <a:prstGeom prst="flowChartProcess">
            <a:avLst/>
          </a:prstGeom>
          <a:noFill/>
          <a:ln w="9525" cap="flat" cmpd="sng">
            <a:solidFill>
              <a:srgbClr val="000000"/>
            </a:solidFill>
            <a:prstDash val="solid"/>
            <a:miter/>
            <a:headEnd type="none" w="med" len="med"/>
            <a:tailEnd type="none" w="med" len="med"/>
          </a:ln>
        </p:spPr>
        <p:txBody>
          <a:bodyPr lIns="74981" tIns="37490" rIns="74981" bIns="72000" anchor="ctr" anchorCtr="0"/>
          <a:p>
            <a:pPr indent="304800">
              <a:lnSpc>
                <a:spcPct val="130000"/>
              </a:lnSpc>
            </a:pPr>
            <a:r>
              <a:rPr lang="zh-CN" altLang="zh-CN" sz="2400" b="1" dirty="0">
                <a:latin typeface="华文楷体" panose="02010600040101010101" pitchFamily="2" charset="-122"/>
                <a:ea typeface="华文楷体" panose="02010600040101010101" pitchFamily="2" charset="-122"/>
              </a:rPr>
              <a:t>分类模型性能评价</a:t>
            </a:r>
            <a:endParaRPr lang="zh-CN" altLang="zh-CN" sz="2400" b="1" dirty="0">
              <a:latin typeface="华文楷体" panose="02010600040101010101" pitchFamily="2" charset="-122"/>
              <a:ea typeface="华文楷体" panose="02010600040101010101" pitchFamily="2" charset="-122"/>
            </a:endParaRPr>
          </a:p>
        </p:txBody>
      </p:sp>
      <p:cxnSp>
        <p:nvCxnSpPr>
          <p:cNvPr id="3" name="直接箭头连接符 2"/>
          <p:cNvCxnSpPr>
            <a:endCxn id="82959" idx="0"/>
          </p:cNvCxnSpPr>
          <p:nvPr/>
        </p:nvCxnSpPr>
        <p:spPr>
          <a:xfrm>
            <a:off x="2751138" y="4514850"/>
            <a:ext cx="0" cy="488950"/>
          </a:xfrm>
          <a:prstGeom prst="straightConnector1">
            <a:avLst/>
          </a:prstGeom>
          <a:ln w="38100">
            <a:solidFill>
              <a:srgbClr val="CC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TextBox 2"/>
          <p:cNvSpPr txBox="1"/>
          <p:nvPr/>
        </p:nvSpPr>
        <p:spPr>
          <a:xfrm>
            <a:off x="1708150" y="682625"/>
            <a:ext cx="5727700" cy="1568450"/>
          </a:xfrm>
          <a:prstGeom prst="rect">
            <a:avLst/>
          </a:prstGeom>
          <a:solidFill>
            <a:srgbClr val="E7E1F1"/>
          </a:solidFill>
          <a:ln w="9525" cap="flat" cmpd="sng">
            <a:solidFill>
              <a:srgbClr val="CC0000"/>
            </a:solidFill>
            <a:prstDash val="solid"/>
            <a:miter/>
            <a:headEnd type="none" w="med" len="med"/>
            <a:tailEnd type="none" w="med" len="med"/>
          </a:ln>
        </p:spPr>
        <p:txBody>
          <a:bodyPr wrap="square" anchor="t" anchorCtr="0">
            <a:spAutoFit/>
          </a:bodyPr>
          <a:p>
            <a:pPr algn="ctr">
              <a:lnSpc>
                <a:spcPct val="120000"/>
              </a:lnSpc>
            </a:pPr>
            <a:r>
              <a:rPr lang="zh-CN" altLang="en-US" sz="4000" b="1" dirty="0">
                <a:solidFill>
                  <a:srgbClr val="FF0000"/>
                </a:solidFill>
                <a:latin typeface="华文楷体" panose="02010600040101010101" pitchFamily="2" charset="-122"/>
                <a:ea typeface="华文楷体" panose="02010600040101010101" pitchFamily="2" charset="-122"/>
              </a:rPr>
              <a:t>模式就是知识</a:t>
            </a:r>
            <a:endParaRPr lang="zh-CN" altLang="en-US" sz="4000" b="1" dirty="0">
              <a:solidFill>
                <a:srgbClr val="FF0000"/>
              </a:solidFill>
              <a:latin typeface="华文楷体" panose="02010600040101010101" pitchFamily="2" charset="-122"/>
              <a:ea typeface="华文楷体" panose="02010600040101010101" pitchFamily="2" charset="-122"/>
            </a:endParaRPr>
          </a:p>
          <a:p>
            <a:pPr algn="ctr">
              <a:lnSpc>
                <a:spcPct val="120000"/>
              </a:lnSpc>
            </a:pPr>
            <a:r>
              <a:rPr lang="zh-CN" altLang="en-US" sz="4000" b="1" dirty="0">
                <a:solidFill>
                  <a:srgbClr val="FF0000"/>
                </a:solidFill>
                <a:latin typeface="华文楷体" panose="02010600040101010101" pitchFamily="2" charset="-122"/>
                <a:ea typeface="华文楷体" panose="02010600040101010101" pitchFamily="2" charset="-122"/>
              </a:rPr>
              <a:t>模式识别就是获取知识</a:t>
            </a:r>
            <a:endParaRPr lang="zh-CN" altLang="en-US" sz="4000" b="1" dirty="0">
              <a:solidFill>
                <a:srgbClr val="FF0000"/>
              </a:solidFill>
              <a:latin typeface="华文楷体" panose="02010600040101010101" pitchFamily="2" charset="-122"/>
              <a:ea typeface="华文楷体" panose="02010600040101010101" pitchFamily="2" charset="-122"/>
            </a:endParaRPr>
          </a:p>
        </p:txBody>
      </p:sp>
      <p:sp>
        <p:nvSpPr>
          <p:cNvPr id="3" name="椭圆 2"/>
          <p:cNvSpPr/>
          <p:nvPr/>
        </p:nvSpPr>
        <p:spPr>
          <a:xfrm>
            <a:off x="1622425" y="2714625"/>
            <a:ext cx="5981700" cy="2520950"/>
          </a:xfrm>
          <a:prstGeom prst="ellipse">
            <a:avLst/>
          </a:prstGeom>
          <a:solidFill>
            <a:schemeClr val="accent1">
              <a:alpha val="2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trike="noStrike" noProof="1">
                <a:solidFill>
                  <a:srgbClr val="7030A0"/>
                </a:solidFill>
              </a:rPr>
              <a:t>AI</a:t>
            </a:r>
            <a:endParaRPr lang="en-US" altLang="zh-CN" strike="noStrike" noProof="1">
              <a:solidFill>
                <a:srgbClr val="7030A0"/>
              </a:solidFill>
            </a:endParaRPr>
          </a:p>
        </p:txBody>
      </p:sp>
      <p:sp>
        <p:nvSpPr>
          <p:cNvPr id="4" name="椭圆 3"/>
          <p:cNvSpPr/>
          <p:nvPr/>
        </p:nvSpPr>
        <p:spPr>
          <a:xfrm>
            <a:off x="3065463" y="2794000"/>
            <a:ext cx="4538663" cy="2314575"/>
          </a:xfrm>
          <a:prstGeom prst="ellipse">
            <a:avLst/>
          </a:prstGeom>
          <a:solidFill>
            <a:schemeClr val="accent6">
              <a:alpha val="74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trike="noStrike" noProof="1">
                <a:solidFill>
                  <a:schemeClr val="bg1"/>
                </a:solidFill>
              </a:rPr>
              <a:t>ML</a:t>
            </a:r>
            <a:endParaRPr lang="en-US" altLang="zh-CN" strike="noStrike" noProof="1">
              <a:solidFill>
                <a:schemeClr val="bg1"/>
              </a:solidFill>
            </a:endParaRPr>
          </a:p>
        </p:txBody>
      </p:sp>
      <p:sp>
        <p:nvSpPr>
          <p:cNvPr id="5" name="椭圆 4"/>
          <p:cNvSpPr/>
          <p:nvPr/>
        </p:nvSpPr>
        <p:spPr>
          <a:xfrm>
            <a:off x="4605338" y="3022600"/>
            <a:ext cx="2998788" cy="1835150"/>
          </a:xfrm>
          <a:prstGeom prst="ellipse">
            <a:avLst/>
          </a:prstGeom>
          <a:solidFill>
            <a:schemeClr val="accent4">
              <a:lumMod val="60000"/>
              <a:lumOff val="40000"/>
            </a:schemeClr>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rgbClr val="2403EF"/>
                </a:solidFill>
              </a:rPr>
              <a:t>PR</a:t>
            </a:r>
            <a:endParaRPr lang="en-US" altLang="zh-CN" strike="noStrike" noProof="1">
              <a:solidFill>
                <a:srgbClr val="2403EF"/>
              </a:solidFill>
            </a:endParaRPr>
          </a:p>
        </p:txBody>
      </p:sp>
      <p:sp>
        <p:nvSpPr>
          <p:cNvPr id="2" name="TextBox 2"/>
          <p:cNvSpPr txBox="1"/>
          <p:nvPr/>
        </p:nvSpPr>
        <p:spPr>
          <a:xfrm>
            <a:off x="646113" y="5638800"/>
            <a:ext cx="7935913" cy="828675"/>
          </a:xfrm>
          <a:prstGeom prst="rect">
            <a:avLst/>
          </a:prstGeom>
          <a:solidFill>
            <a:schemeClr val="accent5">
              <a:lumMod val="20000"/>
              <a:lumOff val="80000"/>
            </a:schemeClr>
          </a:solidFill>
          <a:ln w="9525" cap="flat" cmpd="sng">
            <a:solidFill>
              <a:srgbClr val="CC0000"/>
            </a:solidFill>
            <a:prstDash val="solid"/>
            <a:miter/>
            <a:headEnd type="none" w="med" len="med"/>
            <a:tailEnd type="none" w="med" len="med"/>
          </a:ln>
        </p:spPr>
        <p:txBody>
          <a:bodyPr wrap="square" anchor="t">
            <a:spAutoFit/>
          </a:bodyPr>
          <a:p>
            <a:pPr algn="ctr">
              <a:lnSpc>
                <a:spcPct val="120000"/>
              </a:lnSpc>
            </a:pPr>
            <a:r>
              <a:rPr lang="zh-CN" altLang="en-US" sz="4000" b="1" noProof="1" dirty="0">
                <a:solidFill>
                  <a:srgbClr val="2403EF"/>
                </a:solidFill>
                <a:latin typeface="华文楷体" panose="02010600040101010101" pitchFamily="2" charset="-122"/>
                <a:ea typeface="华文楷体" panose="02010600040101010101" pitchFamily="2" charset="-122"/>
                <a:cs typeface="+mn-cs"/>
              </a:rPr>
              <a:t>模式识别的研究是机器学习的基础</a:t>
            </a:r>
            <a:endParaRPr lang="zh-CN" altLang="en-US" sz="4000" b="1" noProof="1" dirty="0">
              <a:solidFill>
                <a:srgbClr val="2403EF"/>
              </a:solidFill>
              <a:latin typeface="华文楷体" panose="02010600040101010101" pitchFamily="2" charset="-122"/>
              <a:ea typeface="华文楷体" panose="02010600040101010101" pitchFamily="2" charset="-122"/>
            </a:endParaRPr>
          </a:p>
        </p:txBody>
      </p:sp>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4"/>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7106" name="文本框 1"/>
          <p:cNvSpPr txBox="1"/>
          <p:nvPr/>
        </p:nvSpPr>
        <p:spPr>
          <a:xfrm>
            <a:off x="622295" y="1227455"/>
            <a:ext cx="5252085"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lIns="91440" tIns="45720" rIns="91440" bIns="45720"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a:t>
            </a: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2</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）模式识别任务和研究内容</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endParaRPr>
          </a:p>
        </p:txBody>
      </p:sp>
      <p:sp>
        <p:nvSpPr>
          <p:cNvPr id="84995" name="Rectangle 4"/>
          <p:cNvSpPr/>
          <p:nvPr/>
        </p:nvSpPr>
        <p:spPr>
          <a:xfrm>
            <a:off x="755650" y="3119438"/>
            <a:ext cx="6589713" cy="650875"/>
          </a:xfrm>
          <a:prstGeom prst="rect">
            <a:avLst/>
          </a:prstGeom>
          <a:noFill/>
          <a:ln w="9525">
            <a:noFill/>
          </a:ln>
        </p:spPr>
        <p:txBody>
          <a:bodyPr wrap="square" anchor="ctr" anchorCtr="0">
            <a:spAutoFit/>
          </a:bodyPr>
          <a:p>
            <a:pPr>
              <a:lnSpc>
                <a:spcPct val="130000"/>
              </a:lnSpc>
            </a:pPr>
            <a:r>
              <a:rPr lang="zh-CN" altLang="en-US" sz="2800" b="1" u="sng" dirty="0">
                <a:solidFill>
                  <a:srgbClr val="2403EF"/>
                </a:solidFill>
                <a:latin typeface="华文楷体" panose="02010600040101010101" pitchFamily="2" charset="-122"/>
                <a:ea typeface="华文楷体" panose="02010600040101010101" pitchFamily="2" charset="-122"/>
              </a:rPr>
              <a:t>模式识别的具体研究内容</a:t>
            </a:r>
            <a:endParaRPr lang="zh-CN" altLang="en-US" sz="2800" b="1" u="sng" dirty="0">
              <a:solidFill>
                <a:srgbClr val="2403EF"/>
              </a:solidFill>
              <a:latin typeface="华文楷体" panose="02010600040101010101" pitchFamily="2" charset="-122"/>
              <a:ea typeface="华文楷体" panose="02010600040101010101" pitchFamily="2" charset="-122"/>
            </a:endParaRPr>
          </a:p>
        </p:txBody>
      </p:sp>
      <p:sp>
        <p:nvSpPr>
          <p:cNvPr id="152581" name="Rectangle 5"/>
          <p:cNvSpPr>
            <a:spLocks noChangeArrowheads="1"/>
          </p:cNvSpPr>
          <p:nvPr/>
        </p:nvSpPr>
        <p:spPr bwMode="auto">
          <a:xfrm>
            <a:off x="1462088" y="3770313"/>
            <a:ext cx="5437188" cy="2860675"/>
          </a:xfrm>
          <a:prstGeom prst="rect">
            <a:avLst/>
          </a:prstGeom>
          <a:solidFill>
            <a:schemeClr val="bg2"/>
          </a:solidFill>
          <a:ln w="9525" algn="ctr">
            <a:noFill/>
            <a:miter lim="800000"/>
          </a:ln>
          <a:effectLst/>
        </p:spPr>
        <p:txBody>
          <a:bodyPr wrap="square" anchor="ctr">
            <a:spAutoFit/>
          </a:bodyPr>
          <a:p>
            <a:pPr marL="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rPr>
              <a:t>样本数据采集；</a:t>
            </a:r>
            <a:endParaRPr kumimoji="0" lang="en-US" altLang="zh-CN"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endParaRPr>
          </a:p>
          <a:p>
            <a:pPr marL="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rPr>
              <a:t>数据预处理技术；</a:t>
            </a:r>
            <a:endParaRPr kumimoji="0" lang="en-US" altLang="zh-CN"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endParaRPr>
          </a:p>
          <a:p>
            <a:pPr marL="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rPr>
              <a:t>特征的选择与抽取方法；</a:t>
            </a:r>
            <a:endParaRPr kumimoji="0" lang="en-US" altLang="zh-CN"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endParaRPr>
          </a:p>
          <a:p>
            <a:pPr marL="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rPr>
              <a:t>学习算法；</a:t>
            </a:r>
            <a:endPar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endParaRPr>
          </a:p>
          <a:p>
            <a:pPr marL="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rPr>
              <a:t>性能评价</a:t>
            </a:r>
            <a:endPar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mn-cs"/>
            </a:endParaRPr>
          </a:p>
        </p:txBody>
      </p:sp>
      <p:sp>
        <p:nvSpPr>
          <p:cNvPr id="84997" name="Rectangle 6"/>
          <p:cNvSpPr/>
          <p:nvPr/>
        </p:nvSpPr>
        <p:spPr>
          <a:xfrm>
            <a:off x="755650" y="1827213"/>
            <a:ext cx="7953375" cy="1292225"/>
          </a:xfrm>
          <a:prstGeom prst="rect">
            <a:avLst/>
          </a:prstGeom>
          <a:noFill/>
          <a:ln w="9525">
            <a:noFill/>
          </a:ln>
        </p:spPr>
        <p:txBody>
          <a:bodyPr wrap="square" anchor="ctr" anchorCtr="0">
            <a:spAutoFit/>
          </a:bodyPr>
          <a:p>
            <a:pPr>
              <a:lnSpc>
                <a:spcPct val="150000"/>
              </a:lnSpc>
            </a:pPr>
            <a:r>
              <a:rPr lang="zh-CN" altLang="en-US" sz="2800" b="1" u="sng" dirty="0">
                <a:solidFill>
                  <a:srgbClr val="2403EF"/>
                </a:solidFill>
                <a:latin typeface="华文楷体" panose="02010600040101010101" pitchFamily="2" charset="-122"/>
                <a:ea typeface="华文楷体" panose="02010600040101010101" pitchFamily="2" charset="-122"/>
              </a:rPr>
              <a:t>研究和发展模式识别的目的</a:t>
            </a:r>
            <a:endParaRPr lang="zh-CN" altLang="en-US" sz="2800" b="1" u="sng" dirty="0">
              <a:solidFill>
                <a:srgbClr val="2403EF"/>
              </a:solidFill>
              <a:latin typeface="华文楷体" panose="02010600040101010101" pitchFamily="2" charset="-122"/>
              <a:ea typeface="华文楷体" panose="02010600040101010101" pitchFamily="2" charset="-122"/>
            </a:endParaRPr>
          </a:p>
          <a:p>
            <a:pPr>
              <a:lnSpc>
                <a:spcPct val="150000"/>
              </a:lnSpc>
            </a:pPr>
            <a:r>
              <a:rPr lang="zh-CN" altLang="en-US" sz="2400" b="1" dirty="0">
                <a:solidFill>
                  <a:srgbClr val="008000"/>
                </a:solidFill>
                <a:latin typeface="华文楷体" panose="02010600040101010101" pitchFamily="2" charset="-122"/>
                <a:ea typeface="华文楷体" panose="02010600040101010101" pitchFamily="2" charset="-122"/>
              </a:rPr>
              <a:t>         提高计算机的感知能力</a:t>
            </a:r>
            <a:r>
              <a:rPr lang="zh-CN" altLang="en-US" sz="2400" b="1" dirty="0">
                <a:latin typeface="华文楷体" panose="02010600040101010101" pitchFamily="2" charset="-122"/>
                <a:ea typeface="华文楷体" panose="02010600040101010101" pitchFamily="2" charset="-122"/>
              </a:rPr>
              <a:t>，从而大大开拓计算机的应用。 </a:t>
            </a:r>
            <a:endParaRPr lang="zh-CN" altLang="en-US" sz="2400" b="1" dirty="0">
              <a:latin typeface="华文楷体" panose="02010600040101010101" pitchFamily="2" charset="-122"/>
              <a:ea typeface="华文楷体" panose="02010600040101010101" pitchFamily="2" charset="-122"/>
            </a:endParaRPr>
          </a:p>
        </p:txBody>
      </p:sp>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2"/>
          <p:cNvSpPr txBox="1"/>
          <p:nvPr/>
        </p:nvSpPr>
        <p:spPr>
          <a:xfrm>
            <a:off x="2083435" y="1366519"/>
            <a:ext cx="5679440" cy="5077460"/>
          </a:xfrm>
          <a:prstGeom prst="rect">
            <a:avLst/>
          </a:prstGeom>
          <a:noFill/>
          <a:ln w="12700" cmpd="sng">
            <a:noFill/>
            <a:prstDash val="solid"/>
          </a:ln>
          <a:effectLst>
            <a:glow rad="101600">
              <a:srgbClr val="00B0F0">
                <a:alpha val="40000"/>
              </a:srgbClr>
            </a:glow>
          </a:effectLst>
        </p:spPr>
        <p:txBody>
          <a:bodyPr wrap="square">
            <a:spAutoFit/>
            <a:scene3d>
              <a:camera prst="orthographicFront"/>
              <a:lightRig rig="threePt" dir="t"/>
            </a:scene3d>
          </a:bodyPr>
          <a:p>
            <a:pPr marL="685800" indent="-685800">
              <a:lnSpc>
                <a:spcPct val="150000"/>
              </a:lnSpc>
              <a:buFont typeface="Wingdings" panose="05000000000000000000" charset="0"/>
              <a:buChar char="Ø"/>
            </a:pPr>
            <a:r>
              <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rPr>
              <a:t> 模式识别概述</a:t>
            </a:r>
            <a:endPar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endParaRPr>
          </a:p>
          <a:p>
            <a:pPr marL="685800" indent="-685800">
              <a:lnSpc>
                <a:spcPct val="150000"/>
              </a:lnSpc>
              <a:buFont typeface="Wingdings" panose="05000000000000000000" charset="0"/>
              <a:buChar char="Ø"/>
            </a:pPr>
            <a:r>
              <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rPr>
              <a:t>数据预处理</a:t>
            </a:r>
            <a:endParaRPr lang="en-US" altLang="zh-CN"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endParaRPr>
          </a:p>
          <a:p>
            <a:pPr marL="685800" indent="-685800">
              <a:lnSpc>
                <a:spcPct val="150000"/>
              </a:lnSpc>
              <a:buFont typeface="Wingdings" panose="05000000000000000000" charset="0"/>
              <a:buChar char="Ø"/>
            </a:pPr>
            <a:r>
              <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rPr>
              <a:t> 特征工程</a:t>
            </a:r>
            <a:endParaRPr lang="en-US" altLang="zh-CN"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endParaRPr>
          </a:p>
          <a:p>
            <a:pPr marL="685800" indent="-685800">
              <a:lnSpc>
                <a:spcPct val="150000"/>
              </a:lnSpc>
              <a:buFont typeface="Wingdings" panose="05000000000000000000" charset="0"/>
              <a:buChar char="Ø"/>
            </a:pPr>
            <a:r>
              <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rPr>
              <a:t> </a:t>
            </a:r>
            <a:r>
              <a:rPr lang="en-US" altLang="zh-CN"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sym typeface="+mn-ea"/>
              </a:rPr>
              <a:t>sklearn</a:t>
            </a:r>
            <a:r>
              <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sym typeface="+mn-ea"/>
              </a:rPr>
              <a:t>介绍</a:t>
            </a:r>
            <a:endPar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sym typeface="+mn-ea"/>
            </a:endParaRPr>
          </a:p>
          <a:p>
            <a:pPr marL="685800" indent="-685800">
              <a:lnSpc>
                <a:spcPct val="150000"/>
              </a:lnSpc>
              <a:buFont typeface="Wingdings" panose="05000000000000000000" charset="0"/>
              <a:buChar char="Ø"/>
            </a:pPr>
            <a:r>
              <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rPr>
              <a:t>聚类分析</a:t>
            </a:r>
            <a:endParaRPr lang="en-US" altLang="zh-CN"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endParaRPr>
          </a:p>
          <a:p>
            <a:pPr marL="685800" indent="-685800">
              <a:lnSpc>
                <a:spcPct val="150000"/>
              </a:lnSpc>
              <a:buFont typeface="Wingdings" panose="05000000000000000000" charset="0"/>
              <a:buChar char="Ø"/>
            </a:pPr>
            <a:r>
              <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rPr>
              <a:t> 分类方法介绍</a:t>
            </a:r>
            <a:r>
              <a:rPr lang="en-US" altLang="zh-CN"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rPr>
              <a:t> </a:t>
            </a:r>
            <a:endParaRPr lang="zh-CN" altLang="en-US" b="1" noProof="1" dirty="0">
              <a:solidFill>
                <a:srgbClr val="1D41D5"/>
              </a:solidFill>
              <a:effectLst>
                <a:reflection blurRad="6350" stA="53000" endA="300" endPos="35500" dir="5400000" sy="-90000" algn="bl" rotWithShape="0"/>
              </a:effectLst>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2" name="文本框 1"/>
          <p:cNvSpPr txBox="1"/>
          <p:nvPr/>
        </p:nvSpPr>
        <p:spPr>
          <a:xfrm>
            <a:off x="2930525" y="448944"/>
            <a:ext cx="3125470" cy="645152"/>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marR="0" algn="ctr" defTabSz="914400">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4"/>
          <p:cNvSpPr txBox="1"/>
          <p:nvPr/>
        </p:nvSpPr>
        <p:spPr>
          <a:xfrm>
            <a:off x="695320" y="1167130"/>
            <a:ext cx="3382010"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lIns="91440" tIns="45720" rIns="91440" bIns="45720"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（3）模式识别概况</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51556" name="Rectangle 4"/>
          <p:cNvSpPr txBox="1">
            <a:spLocks noChangeArrowheads="1"/>
          </p:cNvSpPr>
          <p:nvPr/>
        </p:nvSpPr>
        <p:spPr bwMode="auto">
          <a:xfrm>
            <a:off x="2650808" y="392105"/>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86019" name="Rectangle 5"/>
          <p:cNvSpPr/>
          <p:nvPr/>
        </p:nvSpPr>
        <p:spPr>
          <a:xfrm>
            <a:off x="695325" y="2346325"/>
            <a:ext cx="7604125" cy="3271838"/>
          </a:xfrm>
          <a:prstGeom prst="rect">
            <a:avLst/>
          </a:prstGeom>
          <a:solidFill>
            <a:schemeClr val="bg2"/>
          </a:solidFill>
          <a:ln w="9525">
            <a:noFill/>
          </a:ln>
        </p:spPr>
        <p:txBody>
          <a:bodyPr lIns="0" tIns="0" rIns="0" bIns="0" anchor="t" anchorCtr="1">
            <a:spAutoFit/>
          </a:bodyPr>
          <a:p>
            <a:pPr indent="304800">
              <a:lnSpc>
                <a:spcPct val="150000"/>
              </a:lnSpc>
              <a:buFont typeface="Wingdings" panose="05000000000000000000" pitchFamily="2" charset="2"/>
              <a:buChar char="p"/>
            </a:pPr>
            <a:r>
              <a:rPr lang="en-US" altLang="zh-CN" sz="2400" b="1" dirty="0">
                <a:latin typeface="华文楷体" panose="02010600040101010101" pitchFamily="2" charset="-122"/>
                <a:ea typeface="华文楷体" panose="02010600040101010101" pitchFamily="2" charset="-122"/>
              </a:rPr>
              <a:t>1929</a:t>
            </a:r>
            <a:r>
              <a:rPr lang="zh-CN" altLang="en-US" sz="2400" b="1" dirty="0">
                <a:latin typeface="华文楷体" panose="02010600040101010101" pitchFamily="2" charset="-122"/>
                <a:ea typeface="华文楷体" panose="02010600040101010101" pitchFamily="2" charset="-122"/>
              </a:rPr>
              <a:t>年</a:t>
            </a:r>
            <a:r>
              <a:rPr lang="en-US" altLang="zh-CN" sz="2400" b="1" dirty="0">
                <a:latin typeface="华文楷体" panose="02010600040101010101" pitchFamily="2" charset="-122"/>
                <a:ea typeface="华文楷体" panose="02010600040101010101" pitchFamily="2" charset="-122"/>
              </a:rPr>
              <a:t>G. Tauschek</a:t>
            </a:r>
            <a:r>
              <a:rPr lang="zh-CN" altLang="en-US" sz="2400" b="1" dirty="0">
                <a:latin typeface="华文楷体" panose="02010600040101010101" pitchFamily="2" charset="-122"/>
                <a:ea typeface="华文楷体" panose="02010600040101010101" pitchFamily="2" charset="-122"/>
              </a:rPr>
              <a:t>发明阅读机</a:t>
            </a:r>
            <a:r>
              <a:rPr lang="en-US" altLang="zh-CN" sz="2400" b="1" dirty="0">
                <a:latin typeface="华文楷体" panose="02010600040101010101" pitchFamily="2" charset="-122"/>
                <a:ea typeface="华文楷体" panose="02010600040101010101" pitchFamily="2" charset="-122"/>
              </a:rPr>
              <a:t>;</a:t>
            </a:r>
            <a:endParaRPr lang="en-US" altLang="zh-CN" sz="2400" b="1" dirty="0">
              <a:latin typeface="华文楷体" panose="02010600040101010101" pitchFamily="2" charset="-122"/>
              <a:ea typeface="华文楷体" panose="02010600040101010101" pitchFamily="2" charset="-122"/>
            </a:endParaRPr>
          </a:p>
          <a:p>
            <a:pPr indent="304800">
              <a:lnSpc>
                <a:spcPct val="150000"/>
              </a:lnSpc>
              <a:buFont typeface="Wingdings" panose="05000000000000000000" pitchFamily="2" charset="2"/>
              <a:buChar char="p"/>
            </a:pPr>
            <a:r>
              <a:rPr lang="en-US" altLang="zh-CN" sz="2400" b="1" dirty="0">
                <a:latin typeface="华文楷体" panose="02010600040101010101" pitchFamily="2" charset="-122"/>
                <a:ea typeface="华文楷体" panose="02010600040101010101" pitchFamily="2" charset="-122"/>
              </a:rPr>
              <a:t>30</a:t>
            </a:r>
            <a:r>
              <a:rPr lang="zh-CN" altLang="en-US" sz="2400" b="1" dirty="0">
                <a:latin typeface="华文楷体" panose="02010600040101010101" pitchFamily="2" charset="-122"/>
                <a:ea typeface="华文楷体" panose="02010600040101010101" pitchFamily="2" charset="-122"/>
              </a:rPr>
              <a:t>年代 </a:t>
            </a:r>
            <a:r>
              <a:rPr lang="en-US" altLang="zh-CN" sz="2400" b="1" dirty="0">
                <a:latin typeface="华文楷体" panose="02010600040101010101" pitchFamily="2" charset="-122"/>
                <a:ea typeface="华文楷体" panose="02010600040101010101" pitchFamily="2" charset="-122"/>
              </a:rPr>
              <a:t>Fisher</a:t>
            </a:r>
            <a:r>
              <a:rPr lang="zh-CN" altLang="en-US" sz="2400" b="1" dirty="0">
                <a:latin typeface="华文楷体" panose="02010600040101010101" pitchFamily="2" charset="-122"/>
                <a:ea typeface="华文楷体" panose="02010600040101010101" pitchFamily="2" charset="-122"/>
              </a:rPr>
              <a:t>提出统计分类理论</a:t>
            </a:r>
            <a:r>
              <a:rPr lang="en-US" altLang="zh-CN" sz="2400" b="1" dirty="0">
                <a:latin typeface="华文楷体" panose="02010600040101010101" pitchFamily="2" charset="-122"/>
                <a:ea typeface="华文楷体" panose="02010600040101010101" pitchFamily="2" charset="-122"/>
              </a:rPr>
              <a:t>;</a:t>
            </a:r>
            <a:endParaRPr lang="en-US" altLang="zh-CN" sz="2400" b="1" dirty="0">
              <a:latin typeface="华文楷体" panose="02010600040101010101" pitchFamily="2" charset="-122"/>
              <a:ea typeface="华文楷体" panose="02010600040101010101" pitchFamily="2" charset="-122"/>
            </a:endParaRPr>
          </a:p>
          <a:p>
            <a:pPr indent="304800">
              <a:lnSpc>
                <a:spcPct val="150000"/>
              </a:lnSpc>
              <a:buFont typeface="Wingdings" panose="05000000000000000000" pitchFamily="2" charset="2"/>
              <a:buChar char="p"/>
            </a:pPr>
            <a:r>
              <a:rPr lang="en-US" altLang="zh-CN" sz="2400" b="1" dirty="0">
                <a:latin typeface="华文楷体" panose="02010600040101010101" pitchFamily="2" charset="-122"/>
                <a:ea typeface="华文楷体" panose="02010600040101010101" pitchFamily="2" charset="-122"/>
              </a:rPr>
              <a:t>50</a:t>
            </a:r>
            <a:r>
              <a:rPr lang="zh-CN" altLang="en-US" sz="2400" b="1" dirty="0">
                <a:latin typeface="华文楷体" panose="02010600040101010101" pitchFamily="2" charset="-122"/>
                <a:ea typeface="华文楷体" panose="02010600040101010101" pitchFamily="2" charset="-122"/>
              </a:rPr>
              <a:t>年代</a:t>
            </a:r>
            <a:r>
              <a:rPr lang="en-US" altLang="zh-CN" sz="2400" b="1" dirty="0">
                <a:latin typeface="华文楷体" panose="02010600040101010101" pitchFamily="2" charset="-122"/>
                <a:ea typeface="华文楷体" panose="02010600040101010101" pitchFamily="2" charset="-122"/>
              </a:rPr>
              <a:t>Noam Chemsky</a:t>
            </a:r>
            <a:r>
              <a:rPr lang="zh-CN" altLang="en-US" sz="2400" b="1" dirty="0">
                <a:latin typeface="华文楷体" panose="02010600040101010101" pitchFamily="2" charset="-122"/>
                <a:ea typeface="华文楷体" panose="02010600040101010101" pitchFamily="2" charset="-122"/>
              </a:rPr>
              <a:t>提出形式语言理论</a:t>
            </a:r>
            <a:r>
              <a:rPr lang="en-US" altLang="zh-CN" sz="2400" b="1" dirty="0">
                <a:latin typeface="华文楷体" panose="02010600040101010101" pitchFamily="2" charset="-122"/>
                <a:ea typeface="华文楷体" panose="02010600040101010101" pitchFamily="2" charset="-122"/>
              </a:rPr>
              <a:t>; </a:t>
            </a:r>
            <a:endParaRPr lang="en-US" altLang="zh-CN" sz="2400" b="1" dirty="0">
              <a:latin typeface="华文楷体" panose="02010600040101010101" pitchFamily="2" charset="-122"/>
              <a:ea typeface="华文楷体" panose="02010600040101010101" pitchFamily="2" charset="-122"/>
            </a:endParaRPr>
          </a:p>
          <a:p>
            <a:pPr indent="304800">
              <a:lnSpc>
                <a:spcPct val="150000"/>
              </a:lnSpc>
              <a:buFont typeface="Wingdings" panose="05000000000000000000" pitchFamily="2" charset="2"/>
              <a:buChar char="p"/>
            </a:pPr>
            <a:r>
              <a:rPr lang="en-US" altLang="zh-CN" sz="2400" b="1" dirty="0">
                <a:latin typeface="华文楷体" panose="02010600040101010101" pitchFamily="2" charset="-122"/>
                <a:ea typeface="华文楷体" panose="02010600040101010101" pitchFamily="2" charset="-122"/>
              </a:rPr>
              <a:t>60</a:t>
            </a:r>
            <a:r>
              <a:rPr lang="zh-CN" altLang="en-US" sz="2400" b="1" dirty="0">
                <a:latin typeface="华文楷体" panose="02010600040101010101" pitchFamily="2" charset="-122"/>
                <a:ea typeface="华文楷体" panose="02010600040101010101" pitchFamily="2" charset="-122"/>
              </a:rPr>
              <a:t>年代</a:t>
            </a:r>
            <a:r>
              <a:rPr lang="en-US" altLang="zh-CN" sz="2400" b="1" dirty="0">
                <a:latin typeface="华文楷体" panose="02010600040101010101" pitchFamily="2" charset="-122"/>
                <a:ea typeface="华文楷体" panose="02010600040101010101" pitchFamily="2" charset="-122"/>
              </a:rPr>
              <a:t>L.A.Zadeh</a:t>
            </a:r>
            <a:r>
              <a:rPr lang="zh-CN" altLang="en-US" sz="2400" b="1" dirty="0">
                <a:latin typeface="华文楷体" panose="02010600040101010101" pitchFamily="2" charset="-122"/>
                <a:ea typeface="华文楷体" panose="02010600040101010101" pitchFamily="2" charset="-122"/>
              </a:rPr>
              <a:t>提出了模糊集理论，较广泛地应用</a:t>
            </a:r>
            <a:r>
              <a:rPr lang="en-US" altLang="zh-CN" sz="2400" b="1" dirty="0">
                <a:latin typeface="华文楷体" panose="02010600040101010101" pitchFamily="2" charset="-122"/>
                <a:ea typeface="华文楷体" panose="02010600040101010101" pitchFamily="2" charset="-122"/>
              </a:rPr>
              <a:t>;</a:t>
            </a:r>
            <a:endParaRPr lang="en-US" altLang="zh-CN" sz="2400" b="1" dirty="0">
              <a:latin typeface="华文楷体" panose="02010600040101010101" pitchFamily="2" charset="-122"/>
              <a:ea typeface="华文楷体" panose="02010600040101010101" pitchFamily="2" charset="-122"/>
            </a:endParaRPr>
          </a:p>
          <a:p>
            <a:pPr indent="304800">
              <a:lnSpc>
                <a:spcPct val="150000"/>
              </a:lnSpc>
              <a:buFont typeface="Wingdings" panose="05000000000000000000" pitchFamily="2" charset="2"/>
              <a:buChar char="p"/>
            </a:pPr>
            <a:r>
              <a:rPr lang="en-US" altLang="zh-CN" sz="2400" b="1" dirty="0">
                <a:latin typeface="华文楷体" panose="02010600040101010101" pitchFamily="2" charset="-122"/>
                <a:ea typeface="华文楷体" panose="02010600040101010101" pitchFamily="2" charset="-122"/>
              </a:rPr>
              <a:t>80</a:t>
            </a:r>
            <a:r>
              <a:rPr lang="zh-CN" altLang="en-US" sz="2400" b="1" dirty="0">
                <a:latin typeface="华文楷体" panose="02010600040101010101" pitchFamily="2" charset="-122"/>
                <a:ea typeface="华文楷体" panose="02010600040101010101" pitchFamily="2" charset="-122"/>
              </a:rPr>
              <a:t>年代</a:t>
            </a:r>
            <a:r>
              <a:rPr lang="en-US" altLang="zh-CN" sz="2400" b="1" dirty="0">
                <a:latin typeface="华文楷体" panose="02010600040101010101" pitchFamily="2" charset="-122"/>
                <a:ea typeface="华文楷体" panose="02010600040101010101" pitchFamily="2" charset="-122"/>
              </a:rPr>
              <a:t>Hopfield</a:t>
            </a:r>
            <a:r>
              <a:rPr lang="zh-CN" altLang="en-US" sz="2400" b="1" dirty="0">
                <a:latin typeface="华文楷体" panose="02010600040101010101" pitchFamily="2" charset="-122"/>
                <a:ea typeface="华文楷体" panose="02010600040101010101" pitchFamily="2" charset="-122"/>
              </a:rPr>
              <a:t>提出神经元网络模型理论</a:t>
            </a:r>
            <a:r>
              <a:rPr lang="en-US" altLang="zh-CN" sz="2400" b="1" dirty="0">
                <a:latin typeface="华文楷体" panose="02010600040101010101" pitchFamily="2" charset="-122"/>
                <a:ea typeface="华文楷体" panose="02010600040101010101" pitchFamily="2" charset="-122"/>
              </a:rPr>
              <a:t>; </a:t>
            </a:r>
            <a:endParaRPr lang="en-US" altLang="zh-CN" sz="2400" b="1" dirty="0">
              <a:latin typeface="华文楷体" panose="02010600040101010101" pitchFamily="2" charset="-122"/>
              <a:ea typeface="华文楷体" panose="02010600040101010101" pitchFamily="2" charset="-122"/>
            </a:endParaRPr>
          </a:p>
          <a:p>
            <a:pPr indent="304800">
              <a:lnSpc>
                <a:spcPct val="150000"/>
              </a:lnSpc>
              <a:buFont typeface="Wingdings" panose="05000000000000000000" pitchFamily="2" charset="2"/>
              <a:buChar char="p"/>
            </a:pPr>
            <a:r>
              <a:rPr lang="en-US" altLang="zh-CN" sz="2400" b="1" dirty="0">
                <a:latin typeface="华文楷体" panose="02010600040101010101" pitchFamily="2" charset="-122"/>
                <a:ea typeface="华文楷体" panose="02010600040101010101" pitchFamily="2" charset="-122"/>
              </a:rPr>
              <a:t>90</a:t>
            </a:r>
            <a:r>
              <a:rPr lang="zh-CN" altLang="en-US" sz="2400" b="1" dirty="0">
                <a:latin typeface="华文楷体" panose="02010600040101010101" pitchFamily="2" charset="-122"/>
                <a:ea typeface="华文楷体" panose="02010600040101010101" pitchFamily="2" charset="-122"/>
              </a:rPr>
              <a:t>年代以后小样本学习理论、支持向量机。</a:t>
            </a:r>
            <a:endParaRPr lang="zh-CN" altLang="en-US" sz="2400" b="1" dirty="0">
              <a:latin typeface="华文楷体" panose="02010600040101010101" pitchFamily="2" charset="-122"/>
              <a:ea typeface="华文楷体" panose="02010600040101010101" pitchFamily="2" charset="-122"/>
            </a:endParaRPr>
          </a:p>
        </p:txBody>
      </p:sp>
      <p:sp>
        <p:nvSpPr>
          <p:cNvPr id="86020" name="Rectangle 12"/>
          <p:cNvSpPr/>
          <p:nvPr/>
        </p:nvSpPr>
        <p:spPr>
          <a:xfrm>
            <a:off x="2651125" y="1873250"/>
            <a:ext cx="2938463" cy="560388"/>
          </a:xfrm>
          <a:prstGeom prst="rect">
            <a:avLst/>
          </a:prstGeom>
          <a:solidFill>
            <a:schemeClr val="bg2"/>
          </a:solidFill>
          <a:ln w="9525">
            <a:noFill/>
          </a:ln>
        </p:spPr>
        <p:txBody>
          <a:bodyPr wrap="none" lIns="0" tIns="0" rIns="0" bIns="0" anchor="t" anchorCtr="1">
            <a:spAutoFit/>
          </a:bodyPr>
          <a:p>
            <a:pPr>
              <a:lnSpc>
                <a:spcPct val="130000"/>
              </a:lnSpc>
            </a:pPr>
            <a:r>
              <a:rPr lang="en-US" altLang="zh-CN" sz="2800" b="1" dirty="0">
                <a:solidFill>
                  <a:srgbClr val="FF0000"/>
                </a:solidFill>
                <a:latin typeface="华文楷体" panose="02010600040101010101" pitchFamily="2" charset="-122"/>
                <a:ea typeface="华文楷体" panose="02010600040101010101" pitchFamily="2" charset="-122"/>
              </a:rPr>
              <a:t> </a:t>
            </a:r>
            <a:r>
              <a:rPr lang="zh-CN" altLang="en-US" sz="2800" b="1" dirty="0">
                <a:solidFill>
                  <a:srgbClr val="FF0000"/>
                </a:solidFill>
                <a:latin typeface="华文楷体" panose="02010600040101010101" pitchFamily="2" charset="-122"/>
                <a:ea typeface="华文楷体" panose="02010600040101010101" pitchFamily="2" charset="-122"/>
              </a:rPr>
              <a:t>模式识别发展简介</a:t>
            </a:r>
            <a:endParaRPr lang="zh-CN" altLang="en-US" sz="2800" b="1" dirty="0">
              <a:solidFill>
                <a:srgbClr val="FF0000"/>
              </a:solidFill>
              <a:latin typeface="华文楷体" panose="02010600040101010101" pitchFamily="2" charset="-122"/>
              <a:ea typeface="华文楷体" panose="02010600040101010101" pitchFamily="2" charset="-122"/>
            </a:endParaRPr>
          </a:p>
        </p:txBody>
      </p:sp>
      <p:sp>
        <p:nvSpPr>
          <p:cNvPr id="86021" name="Rectangle 14"/>
          <p:cNvSpPr/>
          <p:nvPr/>
        </p:nvSpPr>
        <p:spPr>
          <a:xfrm>
            <a:off x="357188" y="6140450"/>
            <a:ext cx="8431212" cy="479425"/>
          </a:xfrm>
          <a:prstGeom prst="rect">
            <a:avLst/>
          </a:prstGeom>
          <a:solidFill>
            <a:schemeClr val="bg2"/>
          </a:solidFill>
          <a:ln w="9525">
            <a:noFill/>
          </a:ln>
        </p:spPr>
        <p:txBody>
          <a:bodyPr wrap="square" lIns="0" tIns="0" rIns="0" bIns="0" anchor="t" anchorCtr="1">
            <a:spAutoFit/>
          </a:bodyPr>
          <a:p>
            <a:pPr>
              <a:lnSpc>
                <a:spcPct val="130000"/>
              </a:lnSpc>
            </a:pPr>
            <a:r>
              <a:rPr lang="zh-CN" altLang="en-US" sz="2400" b="1" dirty="0">
                <a:solidFill>
                  <a:srgbClr val="2403EF"/>
                </a:solidFill>
                <a:latin typeface="华文楷体" panose="02010600040101010101" pitchFamily="2" charset="-122"/>
                <a:ea typeface="华文楷体" panose="02010600040101010101" pitchFamily="2" charset="-122"/>
              </a:rPr>
              <a:t>五十、六十年代开始迅速发展，七十年代初奠定理论基础 。</a:t>
            </a:r>
            <a:endParaRPr lang="zh-CN" altLang="en-US" sz="2400" b="1" dirty="0">
              <a:solidFill>
                <a:srgbClr val="2403EF"/>
              </a:solidFill>
              <a:latin typeface="华文楷体" panose="02010600040101010101" pitchFamily="2" charset="-122"/>
              <a:ea typeface="华文楷体" panose="02010600040101010101" pitchFamily="2"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5"/>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87042" name="Rectangle 12"/>
          <p:cNvSpPr/>
          <p:nvPr/>
        </p:nvSpPr>
        <p:spPr>
          <a:xfrm>
            <a:off x="2651125" y="1689100"/>
            <a:ext cx="4008438" cy="560388"/>
          </a:xfrm>
          <a:prstGeom prst="rect">
            <a:avLst/>
          </a:prstGeom>
          <a:solidFill>
            <a:schemeClr val="bg2"/>
          </a:solidFill>
          <a:ln w="9525">
            <a:noFill/>
          </a:ln>
        </p:spPr>
        <p:txBody>
          <a:bodyPr wrap="none" lIns="0" tIns="0" rIns="0" bIns="0" anchor="t" anchorCtr="1">
            <a:spAutoFit/>
          </a:bodyPr>
          <a:p>
            <a:pPr>
              <a:lnSpc>
                <a:spcPct val="130000"/>
              </a:lnSpc>
            </a:pPr>
            <a:r>
              <a:rPr lang="en-US" altLang="zh-CN" sz="2800" b="1" dirty="0">
                <a:solidFill>
                  <a:srgbClr val="FF0000"/>
                </a:solidFill>
                <a:latin typeface="华文楷体" panose="02010600040101010101" pitchFamily="2" charset="-122"/>
                <a:ea typeface="华文楷体" panose="02010600040101010101" pitchFamily="2" charset="-122"/>
              </a:rPr>
              <a:t> </a:t>
            </a:r>
            <a:r>
              <a:rPr lang="zh-CN" altLang="en-US" sz="2800" b="1" dirty="0">
                <a:solidFill>
                  <a:srgbClr val="FF0000"/>
                </a:solidFill>
                <a:latin typeface="华文楷体" panose="02010600040101010101" pitchFamily="2" charset="-122"/>
                <a:ea typeface="华文楷体" panose="02010600040101010101" pitchFamily="2" charset="-122"/>
              </a:rPr>
              <a:t>模式识别分类的四大分支</a:t>
            </a:r>
            <a:endParaRPr lang="zh-CN" altLang="en-US" sz="2800" b="1" dirty="0">
              <a:solidFill>
                <a:srgbClr val="FF0000"/>
              </a:solidFill>
              <a:latin typeface="华文楷体" panose="02010600040101010101" pitchFamily="2" charset="-122"/>
              <a:ea typeface="华文楷体" panose="02010600040101010101" pitchFamily="2" charset="-122"/>
            </a:endParaRPr>
          </a:p>
        </p:txBody>
      </p:sp>
      <p:sp>
        <p:nvSpPr>
          <p:cNvPr id="87043" name="Rectangle 5"/>
          <p:cNvSpPr/>
          <p:nvPr/>
        </p:nvSpPr>
        <p:spPr>
          <a:xfrm>
            <a:off x="300038" y="2249488"/>
            <a:ext cx="8074025" cy="1376362"/>
          </a:xfrm>
          <a:prstGeom prst="rect">
            <a:avLst/>
          </a:prstGeom>
          <a:solidFill>
            <a:schemeClr val="bg2"/>
          </a:solidFill>
          <a:ln w="9525">
            <a:noFill/>
          </a:ln>
        </p:spPr>
        <p:txBody>
          <a:bodyPr wrap="square" lIns="0" tIns="0" rIns="0" bIns="0" anchor="ctr" anchorCtr="0">
            <a:spAutoFit/>
          </a:bodyPr>
          <a:p>
            <a:pPr>
              <a:lnSpc>
                <a:spcPts val="3575"/>
              </a:lnSpc>
            </a:pPr>
            <a:r>
              <a:rPr lang="en-US" altLang="zh-CN" sz="2400" b="1" dirty="0">
                <a:solidFill>
                  <a:srgbClr val="008000"/>
                </a:solidFill>
                <a:latin typeface="华文楷体" panose="02010600040101010101" pitchFamily="2" charset="-122"/>
                <a:ea typeface="华文楷体" panose="02010600040101010101" pitchFamily="2" charset="-122"/>
              </a:rPr>
              <a:t>    </a:t>
            </a:r>
            <a:r>
              <a:rPr lang="en-US" altLang="zh-CN" sz="2400" b="1" dirty="0">
                <a:solidFill>
                  <a:srgbClr val="2403EF"/>
                </a:solidFill>
                <a:latin typeface="华文楷体" panose="02010600040101010101" pitchFamily="2" charset="-122"/>
                <a:ea typeface="华文楷体" panose="02010600040101010101" pitchFamily="2" charset="-122"/>
              </a:rPr>
              <a:t>①  </a:t>
            </a:r>
            <a:r>
              <a:rPr lang="zh-CN" altLang="en-US" sz="2400" b="1" dirty="0">
                <a:solidFill>
                  <a:srgbClr val="2403EF"/>
                </a:solidFill>
                <a:latin typeface="华文楷体" panose="02010600040101010101" pitchFamily="2" charset="-122"/>
                <a:ea typeface="华文楷体" panose="02010600040101010101" pitchFamily="2" charset="-122"/>
              </a:rPr>
              <a:t>统计模式识别</a:t>
            </a:r>
            <a:endParaRPr lang="zh-CN" altLang="en-US" sz="2400" b="1" dirty="0">
              <a:solidFill>
                <a:srgbClr val="008000"/>
              </a:solidFill>
              <a:latin typeface="华文楷体" panose="02010600040101010101" pitchFamily="2" charset="-122"/>
              <a:ea typeface="华文楷体" panose="02010600040101010101" pitchFamily="2" charset="-122"/>
            </a:endParaRPr>
          </a:p>
          <a:p>
            <a:pPr>
              <a:lnSpc>
                <a:spcPts val="3575"/>
              </a:lnSpc>
            </a:pPr>
            <a:r>
              <a:rPr lang="zh-CN" altLang="en-US" sz="2400" b="1" dirty="0">
                <a:latin typeface="华文楷体" panose="02010600040101010101" pitchFamily="2" charset="-122"/>
                <a:ea typeface="华文楷体" panose="02010600040101010101" pitchFamily="2" charset="-122"/>
              </a:rPr>
              <a:t>          以模式集在特征空间中分布的类概率密度函数为基础，对总体特征进行研究。包括判决函数法和聚类 分析法。</a:t>
            </a:r>
            <a:endParaRPr lang="zh-CN" altLang="en-US" sz="2400" b="1" dirty="0">
              <a:latin typeface="华文楷体" panose="02010600040101010101" pitchFamily="2" charset="-122"/>
              <a:ea typeface="华文楷体" panose="02010600040101010101" pitchFamily="2" charset="-122"/>
            </a:endParaRPr>
          </a:p>
        </p:txBody>
      </p:sp>
      <p:sp>
        <p:nvSpPr>
          <p:cNvPr id="174087" name="Rectangle 7"/>
          <p:cNvSpPr>
            <a:spLocks noChangeArrowheads="1"/>
          </p:cNvSpPr>
          <p:nvPr/>
        </p:nvSpPr>
        <p:spPr bwMode="auto">
          <a:xfrm>
            <a:off x="547688" y="3670300"/>
            <a:ext cx="8286750" cy="2754313"/>
          </a:xfrm>
          <a:prstGeom prst="rect">
            <a:avLst/>
          </a:prstGeom>
          <a:solidFill>
            <a:schemeClr val="bg2"/>
          </a:solidFill>
          <a:ln w="9525" algn="ctr">
            <a:noFill/>
            <a:miter lim="800000"/>
          </a:ln>
          <a:effectLst/>
        </p:spPr>
        <p:txBody>
          <a:bodyPr wrap="square" lIns="0" tIns="0" rIns="0" bIns="0">
            <a:spAutoFit/>
          </a:bodyPr>
          <a:p>
            <a:pPr marL="0" marR="0" lvl="0" algn="l" defTabSz="914400" rtl="0" fontAlgn="base">
              <a:lnSpc>
                <a:spcPts val="358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②</a:t>
            </a:r>
            <a:r>
              <a:rPr kumimoji="0" lang="zh-CN" altLang="en-US"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句法模式识别（结构模式识别）</a:t>
            </a:r>
            <a:endParaRPr kumimoji="0" lang="zh-CN" altLang="en-US"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algn="l" defTabSz="914400" rtl="0" fontAlgn="base">
              <a:lnSpc>
                <a:spcPts val="358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根据识别对象的结构特征，以形式语言理论为基础的一种模式识别方法 。</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algn="l" defTabSz="914400" rtl="0" fontAlgn="base">
              <a:lnSpc>
                <a:spcPts val="3580"/>
              </a:lnSpc>
              <a:spcBef>
                <a:spcPct val="0"/>
              </a:spcBef>
              <a:spcAft>
                <a:spcPct val="0"/>
              </a:spcAft>
              <a:buClrTx/>
              <a:buSzTx/>
              <a:buFontTx/>
              <a:buNone/>
              <a:defRPr/>
            </a:pPr>
            <a:r>
              <a:rPr lang="zh-CN" altLang="en-US" sz="2400" b="1" strike="noStrike"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        把复杂模式分化为较简单的子模式乃至</a:t>
            </a:r>
            <a:r>
              <a:rPr lang="zh-CN" altLang="en-US" sz="2400" b="1" strike="noStrike" noProof="0" dirty="0">
                <a:ln>
                  <a:noFill/>
                </a:ln>
                <a:solidFill>
                  <a:srgbClr val="AE0A06"/>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基元</a:t>
            </a:r>
            <a:r>
              <a:rPr lang="zh-CN" altLang="en-US" sz="2400" b="1" strike="noStrike"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，各层次之间的关系通过“</a:t>
            </a:r>
            <a:r>
              <a:rPr lang="zh-CN" altLang="en-US" sz="2400" b="1" strike="noStrike" noProof="0" dirty="0">
                <a:ln>
                  <a:noFill/>
                </a:ln>
                <a:solidFill>
                  <a:srgbClr val="AE0A06"/>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结构法</a:t>
            </a:r>
            <a:r>
              <a:rPr lang="zh-CN" altLang="en-US" sz="2400" b="1" strike="noStrike"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”来描述，相当于语言中的语法。用小而简单的基元与语法规则来描述大而复杂的模式。</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50177" name="Rectangle 4"/>
          <p:cNvSpPr txBox="1"/>
          <p:nvPr/>
        </p:nvSpPr>
        <p:spPr>
          <a:xfrm>
            <a:off x="465455" y="1167130"/>
            <a:ext cx="3473450"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lIns="91440" tIns="45720" rIns="91440" bIns="45720"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（3）模式识别概况</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087"/>
                                        </p:tgtEl>
                                        <p:attrNameLst>
                                          <p:attrName>style.visibility</p:attrName>
                                        </p:attrNameLst>
                                      </p:cBhvr>
                                      <p:to>
                                        <p:strVal val="visible"/>
                                      </p:to>
                                    </p:set>
                                    <p:animEffect transition="in" filter="fade">
                                      <p:cBhvr>
                                        <p:cTn id="7" dur="500"/>
                                        <p:tgtEl>
                                          <p:spTgt spid="174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6"/>
          <p:cNvSpPr/>
          <p:nvPr/>
        </p:nvSpPr>
        <p:spPr>
          <a:xfrm>
            <a:off x="0" y="2520950"/>
            <a:ext cx="127000" cy="368300"/>
          </a:xfrm>
          <a:prstGeom prst="rect">
            <a:avLst/>
          </a:prstGeom>
          <a:noFill/>
          <a:ln w="9525">
            <a:noFill/>
          </a:ln>
        </p:spPr>
        <p:txBody>
          <a:bodyPr wrap="none" lIns="0" tIns="0" rIns="0" bIns="0" anchor="ctr" anchorCtr="0">
            <a:spAutoFit/>
          </a:bodyPr>
          <a:p>
            <a:endParaRPr lang="zh-CN" altLang="en-US" sz="2400" b="1" dirty="0">
              <a:latin typeface="华文楷体" panose="02010600040101010101" pitchFamily="2" charset="-122"/>
              <a:ea typeface="华文楷体" panose="02010600040101010101" pitchFamily="2" charset="-122"/>
            </a:endParaRPr>
          </a:p>
        </p:txBody>
      </p:sp>
      <p:pic>
        <p:nvPicPr>
          <p:cNvPr id="88066" name="Picture 210"/>
          <p:cNvPicPr>
            <a:picLocks noChangeAspect="1"/>
          </p:cNvPicPr>
          <p:nvPr/>
        </p:nvPicPr>
        <p:blipFill>
          <a:blip r:embed="rId1"/>
          <a:stretch>
            <a:fillRect/>
          </a:stretch>
        </p:blipFill>
        <p:spPr>
          <a:xfrm>
            <a:off x="522288" y="368300"/>
            <a:ext cx="3889375" cy="3208338"/>
          </a:xfrm>
          <a:prstGeom prst="rect">
            <a:avLst/>
          </a:prstGeom>
          <a:noFill/>
          <a:ln w="9525">
            <a:noFill/>
          </a:ln>
        </p:spPr>
      </p:pic>
      <p:sp>
        <p:nvSpPr>
          <p:cNvPr id="88067" name="Text Box 212"/>
          <p:cNvSpPr txBox="1"/>
          <p:nvPr/>
        </p:nvSpPr>
        <p:spPr>
          <a:xfrm>
            <a:off x="6142038" y="2835275"/>
            <a:ext cx="852487" cy="452438"/>
          </a:xfrm>
          <a:prstGeom prst="rect">
            <a:avLst/>
          </a:prstGeom>
          <a:noFill/>
          <a:ln w="12700">
            <a:noFill/>
          </a:ln>
        </p:spPr>
        <p:txBody>
          <a:bodyPr anchor="t" anchorCtr="0"/>
          <a:p>
            <a:pPr algn="just"/>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b</a:t>
            </a:r>
            <a:r>
              <a:rPr lang="zh-CN" altLang="en-US" sz="2400" b="1" dirty="0">
                <a:latin typeface="华文楷体" panose="02010600040101010101" pitchFamily="2" charset="-122"/>
                <a:ea typeface="华文楷体" panose="02010600040101010101" pitchFamily="2" charset="-122"/>
              </a:rPr>
              <a:t>）</a:t>
            </a:r>
            <a:endParaRPr lang="zh-CN" altLang="en-US" sz="2400" b="1" dirty="0">
              <a:latin typeface="华文楷体" panose="02010600040101010101" pitchFamily="2" charset="-122"/>
              <a:ea typeface="华文楷体" panose="02010600040101010101" pitchFamily="2" charset="-122"/>
            </a:endParaRPr>
          </a:p>
        </p:txBody>
      </p:sp>
      <p:grpSp>
        <p:nvGrpSpPr>
          <p:cNvPr id="88068" name="Group 236"/>
          <p:cNvGrpSpPr/>
          <p:nvPr/>
        </p:nvGrpSpPr>
        <p:grpSpPr>
          <a:xfrm>
            <a:off x="4816475" y="568325"/>
            <a:ext cx="3484563" cy="2132013"/>
            <a:chOff x="3034" y="358"/>
            <a:chExt cx="2195" cy="1343"/>
          </a:xfrm>
        </p:grpSpPr>
        <p:sp>
          <p:nvSpPr>
            <p:cNvPr id="88069" name="AutoShape 214"/>
            <p:cNvSpPr/>
            <p:nvPr/>
          </p:nvSpPr>
          <p:spPr>
            <a:xfrm>
              <a:off x="3358" y="685"/>
              <a:ext cx="666" cy="567"/>
            </a:xfrm>
            <a:prstGeom prst="triangle">
              <a:avLst>
                <a:gd name="adj" fmla="val 50000"/>
              </a:avLst>
            </a:prstGeom>
            <a:solidFill>
              <a:srgbClr val="FFFFFF"/>
            </a:solidFill>
            <a:ln w="12700" cap="flat" cmpd="sng">
              <a:solidFill>
                <a:srgbClr val="000000"/>
              </a:solidFill>
              <a:prstDash val="solid"/>
              <a:miter/>
              <a:headEnd type="none" w="med" len="med"/>
              <a:tailEnd type="none" w="med" len="med"/>
            </a:ln>
          </p:spPr>
          <p:txBody>
            <a:bodyPr anchor="t" anchorCtr="0"/>
            <a:p>
              <a:endParaRPr lang="zh-CN" altLang="en-US" sz="2400" dirty="0">
                <a:latin typeface="宋体" panose="02010600030101010101" pitchFamily="2" charset="-122"/>
                <a:ea typeface="宋体" panose="02010600030101010101" pitchFamily="2" charset="-122"/>
              </a:endParaRPr>
            </a:p>
          </p:txBody>
        </p:sp>
        <p:grpSp>
          <p:nvGrpSpPr>
            <p:cNvPr id="38918" name="Group 215"/>
            <p:cNvGrpSpPr/>
            <p:nvPr/>
          </p:nvGrpSpPr>
          <p:grpSpPr>
            <a:xfrm>
              <a:off x="4353" y="790"/>
              <a:ext cx="453" cy="590"/>
              <a:chOff x="6757" y="8331"/>
              <a:chExt cx="755" cy="995"/>
            </a:xfrm>
            <a:grpFill/>
          </p:grpSpPr>
          <p:sp>
            <p:nvSpPr>
              <p:cNvPr id="38919" name="Freeform 216"/>
              <p:cNvSpPr/>
              <p:nvPr/>
            </p:nvSpPr>
            <p:spPr>
              <a:xfrm>
                <a:off x="6759" y="8580"/>
                <a:ext cx="495" cy="744"/>
              </a:xfrm>
              <a:custGeom>
                <a:avLst/>
                <a:gdLst/>
                <a:ahLst/>
                <a:cxnLst>
                  <a:cxn ang="0">
                    <a:pos x="0" y="3"/>
                  </a:cxn>
                  <a:cxn ang="0">
                    <a:pos x="495" y="0"/>
                  </a:cxn>
                  <a:cxn ang="0">
                    <a:pos x="495" y="744"/>
                  </a:cxn>
                  <a:cxn ang="0">
                    <a:pos x="0" y="744"/>
                  </a:cxn>
                  <a:cxn ang="0">
                    <a:pos x="0" y="3"/>
                  </a:cxn>
                </a:cxnLst>
                <a:pathLst>
                  <a:path w="495" h="744">
                    <a:moveTo>
                      <a:pt x="0" y="3"/>
                    </a:moveTo>
                    <a:lnTo>
                      <a:pt x="495" y="0"/>
                    </a:lnTo>
                    <a:lnTo>
                      <a:pt x="495" y="744"/>
                    </a:lnTo>
                    <a:lnTo>
                      <a:pt x="0" y="744"/>
                    </a:lnTo>
                    <a:lnTo>
                      <a:pt x="0" y="3"/>
                    </a:lnTo>
                    <a:close/>
                  </a:path>
                </a:pathLst>
              </a:custGeom>
              <a:grpFill/>
              <a:ln w="12700" cap="flat" cmpd="sng">
                <a:solidFill>
                  <a:srgbClr val="000000"/>
                </a:solidFill>
                <a:prstDash val="solid"/>
                <a:round/>
                <a:headEnd type="none" w="med" len="med"/>
                <a:tailEnd type="none" w="med" len="med"/>
              </a:ln>
            </p:spPr>
            <p:txBody>
              <a:bodyPr/>
              <a:p>
                <a:pPr fontAlgn="base"/>
                <a:endParaRPr lang="zh-CN" altLang="en-US" sz="2400" strike="noStrike" noProof="1">
                  <a:latin typeface="宋体" panose="02010600030101010101" pitchFamily="2" charset="-122"/>
                </a:endParaRPr>
              </a:p>
            </p:txBody>
          </p:sp>
          <p:sp>
            <p:nvSpPr>
              <p:cNvPr id="38920" name="Freeform 217"/>
              <p:cNvSpPr/>
              <p:nvPr/>
            </p:nvSpPr>
            <p:spPr>
              <a:xfrm>
                <a:off x="7254" y="8333"/>
                <a:ext cx="258" cy="993"/>
              </a:xfrm>
              <a:custGeom>
                <a:avLst/>
                <a:gdLst/>
                <a:ahLst/>
                <a:cxnLst>
                  <a:cxn ang="0">
                    <a:pos x="0" y="258"/>
                  </a:cxn>
                  <a:cxn ang="0">
                    <a:pos x="258" y="0"/>
                  </a:cxn>
                  <a:cxn ang="0">
                    <a:pos x="258" y="732"/>
                  </a:cxn>
                  <a:cxn ang="0">
                    <a:pos x="0" y="993"/>
                  </a:cxn>
                  <a:cxn ang="0">
                    <a:pos x="0" y="258"/>
                  </a:cxn>
                </a:cxnLst>
                <a:pathLst>
                  <a:path w="258" h="993">
                    <a:moveTo>
                      <a:pt x="0" y="258"/>
                    </a:moveTo>
                    <a:lnTo>
                      <a:pt x="258" y="0"/>
                    </a:lnTo>
                    <a:lnTo>
                      <a:pt x="258" y="732"/>
                    </a:lnTo>
                    <a:lnTo>
                      <a:pt x="0" y="993"/>
                    </a:lnTo>
                    <a:lnTo>
                      <a:pt x="0" y="258"/>
                    </a:lnTo>
                    <a:close/>
                  </a:path>
                </a:pathLst>
              </a:custGeom>
              <a:grpFill/>
              <a:ln w="12700" cap="flat" cmpd="sng">
                <a:solidFill>
                  <a:srgbClr val="000000"/>
                </a:solidFill>
                <a:prstDash val="solid"/>
                <a:round/>
                <a:headEnd type="none" w="med" len="med"/>
                <a:tailEnd type="none" w="med" len="med"/>
              </a:ln>
            </p:spPr>
            <p:txBody>
              <a:bodyPr/>
              <a:p>
                <a:pPr fontAlgn="base"/>
                <a:endParaRPr lang="zh-CN" altLang="en-US" sz="2400" strike="noStrike" noProof="1">
                  <a:latin typeface="宋体" panose="02010600030101010101" pitchFamily="2" charset="-122"/>
                </a:endParaRPr>
              </a:p>
            </p:txBody>
          </p:sp>
          <p:sp>
            <p:nvSpPr>
              <p:cNvPr id="38921" name="Freeform 218"/>
              <p:cNvSpPr/>
              <p:nvPr/>
            </p:nvSpPr>
            <p:spPr>
              <a:xfrm>
                <a:off x="6757" y="8331"/>
                <a:ext cx="752" cy="252"/>
              </a:xfrm>
              <a:custGeom>
                <a:avLst/>
                <a:gdLst/>
                <a:ahLst/>
                <a:cxnLst>
                  <a:cxn ang="0">
                    <a:pos x="0" y="252"/>
                  </a:cxn>
                  <a:cxn ang="0">
                    <a:pos x="264" y="0"/>
                  </a:cxn>
                  <a:cxn ang="0">
                    <a:pos x="776" y="0"/>
                  </a:cxn>
                </a:cxnLst>
                <a:pathLst>
                  <a:path w="744" h="252">
                    <a:moveTo>
                      <a:pt x="0" y="252"/>
                    </a:moveTo>
                    <a:lnTo>
                      <a:pt x="252" y="0"/>
                    </a:lnTo>
                    <a:lnTo>
                      <a:pt x="744" y="0"/>
                    </a:lnTo>
                  </a:path>
                </a:pathLst>
              </a:custGeom>
              <a:grpFill/>
              <a:ln w="12700" cap="flat" cmpd="sng">
                <a:solidFill>
                  <a:srgbClr val="000000"/>
                </a:solidFill>
                <a:prstDash val="solid"/>
                <a:round/>
                <a:headEnd type="none" w="med" len="med"/>
                <a:tailEnd type="none" w="med" len="med"/>
              </a:ln>
            </p:spPr>
            <p:txBody>
              <a:bodyPr/>
              <a:p>
                <a:pPr fontAlgn="base"/>
                <a:endParaRPr lang="zh-CN" altLang="en-US" sz="2400" strike="noStrike" noProof="1">
                  <a:latin typeface="宋体" panose="02010600030101010101" pitchFamily="2" charset="-122"/>
                </a:endParaRPr>
              </a:p>
            </p:txBody>
          </p:sp>
        </p:grpSp>
        <p:sp>
          <p:nvSpPr>
            <p:cNvPr id="88071" name="Line 219"/>
            <p:cNvSpPr/>
            <p:nvPr/>
          </p:nvSpPr>
          <p:spPr>
            <a:xfrm flipH="1">
              <a:off x="3801" y="644"/>
              <a:ext cx="264" cy="164"/>
            </a:xfrm>
            <a:prstGeom prst="line">
              <a:avLst/>
            </a:prstGeom>
            <a:ln w="12700" cap="flat" cmpd="sng">
              <a:solidFill>
                <a:srgbClr val="000000"/>
              </a:solidFill>
              <a:prstDash val="solid"/>
              <a:round/>
              <a:headEnd type="none" w="med" len="med"/>
              <a:tailEnd type="none" w="med" len="med"/>
            </a:ln>
          </p:spPr>
        </p:sp>
        <p:sp>
          <p:nvSpPr>
            <p:cNvPr id="88072" name="Line 220"/>
            <p:cNvSpPr/>
            <p:nvPr/>
          </p:nvSpPr>
          <p:spPr>
            <a:xfrm>
              <a:off x="3804" y="880"/>
              <a:ext cx="543" cy="173"/>
            </a:xfrm>
            <a:prstGeom prst="line">
              <a:avLst/>
            </a:prstGeom>
            <a:ln w="12700" cap="flat" cmpd="sng">
              <a:solidFill>
                <a:srgbClr val="000000"/>
              </a:solidFill>
              <a:prstDash val="solid"/>
              <a:round/>
              <a:headEnd type="none" w="med" len="med"/>
              <a:tailEnd type="none" w="med" len="med"/>
            </a:ln>
          </p:spPr>
        </p:sp>
        <p:sp>
          <p:nvSpPr>
            <p:cNvPr id="88073" name="Rectangle 221"/>
            <p:cNvSpPr/>
            <p:nvPr/>
          </p:nvSpPr>
          <p:spPr>
            <a:xfrm>
              <a:off x="3039" y="358"/>
              <a:ext cx="2186" cy="1343"/>
            </a:xfrm>
            <a:prstGeom prst="rect">
              <a:avLst/>
            </a:prstGeom>
            <a:solidFill>
              <a:srgbClr val="FFFFFF"/>
            </a:solidFill>
            <a:ln w="12700" cap="flat" cmpd="sng">
              <a:solidFill>
                <a:srgbClr val="000000"/>
              </a:solidFill>
              <a:prstDash val="solid"/>
              <a:miter/>
              <a:headEnd type="none" w="med" len="med"/>
              <a:tailEnd type="none" w="med" len="med"/>
            </a:ln>
          </p:spPr>
          <p:txBody>
            <a:bodyPr anchor="t" anchorCtr="0"/>
            <a:p>
              <a:endParaRPr lang="zh-CN" altLang="en-US" sz="2400" dirty="0">
                <a:latin typeface="宋体" panose="02010600030101010101" pitchFamily="2" charset="-122"/>
                <a:ea typeface="宋体" panose="02010600030101010101" pitchFamily="2" charset="-122"/>
              </a:endParaRPr>
            </a:p>
          </p:txBody>
        </p:sp>
        <p:sp>
          <p:nvSpPr>
            <p:cNvPr id="88074" name="Text Box 222"/>
            <p:cNvSpPr txBox="1"/>
            <p:nvPr/>
          </p:nvSpPr>
          <p:spPr>
            <a:xfrm>
              <a:off x="4579" y="433"/>
              <a:ext cx="600" cy="249"/>
            </a:xfrm>
            <a:prstGeom prst="rect">
              <a:avLst/>
            </a:prstGeom>
            <a:solidFill>
              <a:srgbClr val="FFFFFF"/>
            </a:solidFill>
            <a:ln w="12700">
              <a:noFill/>
            </a:ln>
          </p:spPr>
          <p:txBody>
            <a:bodyPr anchor="t" anchorCtr="0"/>
            <a:p>
              <a:pPr algn="just"/>
              <a:r>
                <a:rPr lang="zh-CN" altLang="en-US" sz="2400" dirty="0">
                  <a:latin typeface="宋体" panose="02010600030101010101" pitchFamily="2" charset="-122"/>
                  <a:ea typeface="宋体" panose="02010600030101010101" pitchFamily="2" charset="-122"/>
                </a:rPr>
                <a:t>墙壁 </a:t>
              </a:r>
              <a:r>
                <a:rPr lang="en-US" altLang="zh-CN" sz="2400" i="1" dirty="0">
                  <a:latin typeface="宋体" panose="02010600030101010101" pitchFamily="2" charset="-122"/>
                  <a:ea typeface="宋体" panose="02010600030101010101" pitchFamily="2" charset="-122"/>
                </a:rPr>
                <a:t>f</a:t>
              </a:r>
              <a:endParaRPr lang="en-US" altLang="zh-CN" sz="2400" dirty="0">
                <a:latin typeface="宋体" panose="02010600030101010101" pitchFamily="2" charset="-122"/>
                <a:ea typeface="宋体" panose="02010600030101010101" pitchFamily="2" charset="-122"/>
              </a:endParaRPr>
            </a:p>
          </p:txBody>
        </p:sp>
        <p:sp>
          <p:nvSpPr>
            <p:cNvPr id="88075" name="Text Box 223"/>
            <p:cNvSpPr txBox="1"/>
            <p:nvPr/>
          </p:nvSpPr>
          <p:spPr>
            <a:xfrm>
              <a:off x="3065" y="1431"/>
              <a:ext cx="645" cy="249"/>
            </a:xfrm>
            <a:prstGeom prst="rect">
              <a:avLst/>
            </a:prstGeom>
            <a:solidFill>
              <a:srgbClr val="FFFFFF"/>
            </a:solidFill>
            <a:ln w="12700">
              <a:noFill/>
            </a:ln>
          </p:spPr>
          <p:txBody>
            <a:bodyPr anchor="t" anchorCtr="0"/>
            <a:p>
              <a:pPr algn="just"/>
              <a:r>
                <a:rPr lang="zh-CN" altLang="en-US" sz="2400" dirty="0">
                  <a:latin typeface="宋体" panose="02010600030101010101" pitchFamily="2" charset="-122"/>
                  <a:ea typeface="宋体" panose="02010600030101010101" pitchFamily="2" charset="-122"/>
                </a:rPr>
                <a:t>地板 </a:t>
              </a:r>
              <a:r>
                <a:rPr lang="en-US" altLang="zh-CN" sz="2400" i="1" dirty="0">
                  <a:latin typeface="宋体" panose="02010600030101010101" pitchFamily="2" charset="-122"/>
                  <a:ea typeface="宋体" panose="02010600030101010101" pitchFamily="2" charset="-122"/>
                </a:rPr>
                <a:t>g</a:t>
              </a:r>
              <a:endParaRPr lang="en-US" altLang="zh-CN" sz="2400" dirty="0">
                <a:latin typeface="宋体" panose="02010600030101010101" pitchFamily="2" charset="-122"/>
                <a:ea typeface="宋体" panose="02010600030101010101" pitchFamily="2" charset="-122"/>
              </a:endParaRPr>
            </a:p>
          </p:txBody>
        </p:sp>
        <p:sp>
          <p:nvSpPr>
            <p:cNvPr id="88076" name="Text Box 224"/>
            <p:cNvSpPr txBox="1"/>
            <p:nvPr/>
          </p:nvSpPr>
          <p:spPr>
            <a:xfrm>
              <a:off x="4360" y="1368"/>
              <a:ext cx="303" cy="249"/>
            </a:xfrm>
            <a:prstGeom prst="rect">
              <a:avLst/>
            </a:prstGeom>
            <a:solidFill>
              <a:srgbClr val="FFFFFF"/>
            </a:solidFill>
            <a:ln w="12700">
              <a:noFill/>
            </a:ln>
          </p:spPr>
          <p:txBody>
            <a:bodyPr anchor="t" anchorCtr="0"/>
            <a:p>
              <a:pPr algn="just"/>
              <a:r>
                <a:rPr lang="en-US" altLang="zh-CN" sz="2400" i="1" dirty="0">
                  <a:latin typeface="宋体" panose="02010600030101010101" pitchFamily="2" charset="-122"/>
                  <a:ea typeface="宋体" panose="02010600030101010101" pitchFamily="2" charset="-122"/>
                </a:rPr>
                <a:t>E</a:t>
              </a:r>
              <a:endParaRPr lang="en-US" altLang="zh-CN" sz="2400" i="1" dirty="0">
                <a:latin typeface="宋体" panose="02010600030101010101" pitchFamily="2" charset="-122"/>
                <a:ea typeface="宋体" panose="02010600030101010101" pitchFamily="2" charset="-122"/>
              </a:endParaRPr>
            </a:p>
          </p:txBody>
        </p:sp>
        <p:sp>
          <p:nvSpPr>
            <p:cNvPr id="88077" name="Text Box 225"/>
            <p:cNvSpPr txBox="1"/>
            <p:nvPr/>
          </p:nvSpPr>
          <p:spPr>
            <a:xfrm>
              <a:off x="3533" y="1226"/>
              <a:ext cx="257" cy="249"/>
            </a:xfrm>
            <a:prstGeom prst="rect">
              <a:avLst/>
            </a:prstGeom>
            <a:solidFill>
              <a:srgbClr val="FFFFFF"/>
            </a:solidFill>
            <a:ln w="12700">
              <a:noFill/>
            </a:ln>
          </p:spPr>
          <p:txBody>
            <a:bodyPr anchor="t" anchorCtr="0"/>
            <a:p>
              <a:pPr algn="just"/>
              <a:r>
                <a:rPr lang="en-US" altLang="zh-CN" sz="2400" i="1" dirty="0">
                  <a:latin typeface="宋体" panose="02010600030101010101" pitchFamily="2" charset="-122"/>
                  <a:ea typeface="宋体" panose="02010600030101010101" pitchFamily="2" charset="-122"/>
                </a:rPr>
                <a:t>D</a:t>
              </a:r>
              <a:endParaRPr lang="en-US" altLang="zh-CN" sz="2400" i="1" dirty="0">
                <a:latin typeface="宋体" panose="02010600030101010101" pitchFamily="2" charset="-122"/>
                <a:ea typeface="宋体" panose="02010600030101010101" pitchFamily="2" charset="-122"/>
              </a:endParaRPr>
            </a:p>
          </p:txBody>
        </p:sp>
        <p:sp>
          <p:nvSpPr>
            <p:cNvPr id="88078" name="Text Box 226"/>
            <p:cNvSpPr txBox="1"/>
            <p:nvPr/>
          </p:nvSpPr>
          <p:spPr>
            <a:xfrm>
              <a:off x="4008" y="416"/>
              <a:ext cx="302" cy="249"/>
            </a:xfrm>
            <a:prstGeom prst="rect">
              <a:avLst/>
            </a:prstGeom>
            <a:solidFill>
              <a:srgbClr val="FFFFFF"/>
            </a:solidFill>
            <a:ln w="12700">
              <a:noFill/>
            </a:ln>
          </p:spPr>
          <p:txBody>
            <a:bodyPr anchor="t" anchorCtr="0"/>
            <a:p>
              <a:pPr algn="just"/>
              <a:r>
                <a:rPr lang="en-US" altLang="zh-CN" sz="2400" i="1" dirty="0">
                  <a:latin typeface="宋体" panose="02010600030101010101" pitchFamily="2" charset="-122"/>
                  <a:ea typeface="宋体" panose="02010600030101010101" pitchFamily="2" charset="-122"/>
                </a:rPr>
                <a:t>B</a:t>
              </a:r>
              <a:endParaRPr lang="en-US" altLang="zh-CN" sz="2400" i="1" dirty="0">
                <a:latin typeface="宋体" panose="02010600030101010101" pitchFamily="2" charset="-122"/>
                <a:ea typeface="宋体" panose="02010600030101010101" pitchFamily="2" charset="-122"/>
              </a:endParaRPr>
            </a:p>
          </p:txBody>
        </p:sp>
        <p:sp>
          <p:nvSpPr>
            <p:cNvPr id="88079" name="Text Box 227"/>
            <p:cNvSpPr txBox="1"/>
            <p:nvPr/>
          </p:nvSpPr>
          <p:spPr>
            <a:xfrm>
              <a:off x="3584" y="933"/>
              <a:ext cx="302" cy="249"/>
            </a:xfrm>
            <a:prstGeom prst="rect">
              <a:avLst/>
            </a:prstGeom>
            <a:solidFill>
              <a:srgbClr val="FFFFFF"/>
            </a:solidFill>
            <a:ln w="12700">
              <a:noFill/>
            </a:ln>
          </p:spPr>
          <p:txBody>
            <a:bodyPr anchor="t" anchorCtr="0"/>
            <a:p>
              <a:pPr algn="just"/>
              <a:r>
                <a:rPr lang="en-US" altLang="zh-CN" sz="2400" i="1" dirty="0">
                  <a:latin typeface="宋体" panose="02010600030101010101" pitchFamily="2" charset="-122"/>
                  <a:ea typeface="宋体" panose="02010600030101010101" pitchFamily="2" charset="-122"/>
                </a:rPr>
                <a:t>b</a:t>
              </a:r>
              <a:endParaRPr lang="en-US" altLang="zh-CN" sz="2400" i="1" dirty="0">
                <a:latin typeface="宋体" panose="02010600030101010101" pitchFamily="2" charset="-122"/>
                <a:ea typeface="宋体" panose="02010600030101010101" pitchFamily="2" charset="-122"/>
              </a:endParaRPr>
            </a:p>
          </p:txBody>
        </p:sp>
        <p:sp>
          <p:nvSpPr>
            <p:cNvPr id="88080" name="Text Box 228"/>
            <p:cNvSpPr txBox="1"/>
            <p:nvPr/>
          </p:nvSpPr>
          <p:spPr>
            <a:xfrm>
              <a:off x="3359" y="772"/>
              <a:ext cx="302" cy="249"/>
            </a:xfrm>
            <a:prstGeom prst="rect">
              <a:avLst/>
            </a:prstGeom>
            <a:solidFill>
              <a:srgbClr val="FFFFFF"/>
            </a:solidFill>
            <a:ln w="12700">
              <a:noFill/>
            </a:ln>
          </p:spPr>
          <p:txBody>
            <a:bodyPr anchor="t" anchorCtr="0"/>
            <a:p>
              <a:pPr algn="just"/>
              <a:r>
                <a:rPr lang="en-US" altLang="zh-CN" sz="2400" i="1" dirty="0">
                  <a:latin typeface="宋体" panose="02010600030101010101" pitchFamily="2" charset="-122"/>
                  <a:ea typeface="宋体" panose="02010600030101010101" pitchFamily="2" charset="-122"/>
                </a:rPr>
                <a:t>a</a:t>
              </a:r>
              <a:endParaRPr lang="en-US" altLang="zh-CN" sz="2400" i="1" dirty="0">
                <a:latin typeface="宋体" panose="02010600030101010101" pitchFamily="2" charset="-122"/>
                <a:ea typeface="宋体" panose="02010600030101010101" pitchFamily="2" charset="-122"/>
              </a:endParaRPr>
            </a:p>
          </p:txBody>
        </p:sp>
        <p:sp>
          <p:nvSpPr>
            <p:cNvPr id="88081" name="Text Box 229"/>
            <p:cNvSpPr txBox="1"/>
            <p:nvPr/>
          </p:nvSpPr>
          <p:spPr>
            <a:xfrm>
              <a:off x="4393" y="1030"/>
              <a:ext cx="303" cy="249"/>
            </a:xfrm>
            <a:prstGeom prst="rect">
              <a:avLst/>
            </a:prstGeom>
            <a:solidFill>
              <a:srgbClr val="FFFFFF"/>
            </a:solidFill>
            <a:ln w="12700">
              <a:noFill/>
            </a:ln>
          </p:spPr>
          <p:txBody>
            <a:bodyPr anchor="t" anchorCtr="0"/>
            <a:p>
              <a:pPr algn="just"/>
              <a:r>
                <a:rPr lang="en-US" altLang="zh-CN" sz="2400" i="1" dirty="0">
                  <a:latin typeface="宋体" panose="02010600030101010101" pitchFamily="2" charset="-122"/>
                  <a:ea typeface="宋体" panose="02010600030101010101" pitchFamily="2" charset="-122"/>
                </a:rPr>
                <a:t>d</a:t>
              </a:r>
              <a:endParaRPr lang="en-US" altLang="zh-CN" sz="2400" i="1" dirty="0">
                <a:latin typeface="宋体" panose="02010600030101010101" pitchFamily="2" charset="-122"/>
                <a:ea typeface="宋体" panose="02010600030101010101" pitchFamily="2" charset="-122"/>
              </a:endParaRPr>
            </a:p>
          </p:txBody>
        </p:sp>
        <p:sp>
          <p:nvSpPr>
            <p:cNvPr id="88082" name="Text Box 230"/>
            <p:cNvSpPr txBox="1"/>
            <p:nvPr/>
          </p:nvSpPr>
          <p:spPr>
            <a:xfrm>
              <a:off x="4480" y="723"/>
              <a:ext cx="302" cy="249"/>
            </a:xfrm>
            <a:prstGeom prst="rect">
              <a:avLst/>
            </a:prstGeom>
            <a:solidFill>
              <a:srgbClr val="FFFFFF"/>
            </a:solidFill>
            <a:ln w="12700">
              <a:noFill/>
            </a:ln>
          </p:spPr>
          <p:txBody>
            <a:bodyPr anchor="t" anchorCtr="0"/>
            <a:p>
              <a:pPr algn="just"/>
              <a:r>
                <a:rPr lang="en-US" altLang="zh-CN" sz="2400" i="1" dirty="0">
                  <a:latin typeface="宋体" panose="02010600030101010101" pitchFamily="2" charset="-122"/>
                  <a:ea typeface="宋体" panose="02010600030101010101" pitchFamily="2" charset="-122"/>
                </a:rPr>
                <a:t>c</a:t>
              </a:r>
              <a:endParaRPr lang="en-US" altLang="zh-CN" sz="2400" i="1" dirty="0">
                <a:latin typeface="宋体" panose="02010600030101010101" pitchFamily="2" charset="-122"/>
                <a:ea typeface="宋体" panose="02010600030101010101" pitchFamily="2" charset="-122"/>
              </a:endParaRPr>
            </a:p>
          </p:txBody>
        </p:sp>
        <p:sp>
          <p:nvSpPr>
            <p:cNvPr id="88083" name="Text Box 231"/>
            <p:cNvSpPr txBox="1"/>
            <p:nvPr/>
          </p:nvSpPr>
          <p:spPr>
            <a:xfrm>
              <a:off x="4627" y="950"/>
              <a:ext cx="302" cy="249"/>
            </a:xfrm>
            <a:prstGeom prst="rect">
              <a:avLst/>
            </a:prstGeom>
            <a:solidFill>
              <a:srgbClr val="FFFFFF"/>
            </a:solidFill>
            <a:ln w="12700">
              <a:noFill/>
            </a:ln>
          </p:spPr>
          <p:txBody>
            <a:bodyPr anchor="t" anchorCtr="0"/>
            <a:p>
              <a:pPr algn="just"/>
              <a:r>
                <a:rPr lang="en-US" altLang="zh-CN" sz="2400" i="1" dirty="0">
                  <a:latin typeface="宋体" panose="02010600030101010101" pitchFamily="2" charset="-122"/>
                  <a:ea typeface="宋体" panose="02010600030101010101" pitchFamily="2" charset="-122"/>
                </a:rPr>
                <a:t>e</a:t>
              </a:r>
              <a:endParaRPr lang="en-US" altLang="zh-CN" sz="2400" i="1" dirty="0">
                <a:latin typeface="宋体" panose="02010600030101010101" pitchFamily="2" charset="-122"/>
                <a:ea typeface="宋体" panose="02010600030101010101" pitchFamily="2" charset="-122"/>
              </a:endParaRPr>
            </a:p>
          </p:txBody>
        </p:sp>
        <p:sp>
          <p:nvSpPr>
            <p:cNvPr id="88084" name="Line 232"/>
            <p:cNvSpPr/>
            <p:nvPr/>
          </p:nvSpPr>
          <p:spPr>
            <a:xfrm>
              <a:off x="4164" y="653"/>
              <a:ext cx="230" cy="200"/>
            </a:xfrm>
            <a:prstGeom prst="line">
              <a:avLst/>
            </a:prstGeom>
            <a:ln w="12700" cap="flat" cmpd="sng">
              <a:solidFill>
                <a:srgbClr val="000000"/>
              </a:solidFill>
              <a:prstDash val="solid"/>
              <a:round/>
              <a:headEnd type="none" w="med" len="med"/>
              <a:tailEnd type="none" w="med" len="med"/>
            </a:ln>
          </p:spPr>
        </p:sp>
        <p:sp>
          <p:nvSpPr>
            <p:cNvPr id="88085" name="Line 233"/>
            <p:cNvSpPr/>
            <p:nvPr/>
          </p:nvSpPr>
          <p:spPr>
            <a:xfrm>
              <a:off x="4808" y="1196"/>
              <a:ext cx="421" cy="133"/>
            </a:xfrm>
            <a:prstGeom prst="line">
              <a:avLst/>
            </a:prstGeom>
            <a:ln w="12700" cap="flat" cmpd="sng">
              <a:solidFill>
                <a:srgbClr val="000000"/>
              </a:solidFill>
              <a:prstDash val="solid"/>
              <a:round/>
              <a:headEnd type="none" w="med" len="med"/>
              <a:tailEnd type="none" w="med" len="med"/>
            </a:ln>
          </p:spPr>
        </p:sp>
        <p:sp>
          <p:nvSpPr>
            <p:cNvPr id="88086" name="Line 234"/>
            <p:cNvSpPr/>
            <p:nvPr/>
          </p:nvSpPr>
          <p:spPr>
            <a:xfrm>
              <a:off x="3034" y="635"/>
              <a:ext cx="424" cy="134"/>
            </a:xfrm>
            <a:prstGeom prst="line">
              <a:avLst/>
            </a:prstGeom>
            <a:ln w="12700" cap="flat" cmpd="sng">
              <a:solidFill>
                <a:srgbClr val="000000"/>
              </a:solidFill>
              <a:prstDash val="solid"/>
              <a:round/>
              <a:headEnd type="none" w="med" len="med"/>
              <a:tailEnd type="none" w="med" len="med"/>
            </a:ln>
          </p:spPr>
        </p:sp>
        <p:sp>
          <p:nvSpPr>
            <p:cNvPr id="88087" name="Freeform 235"/>
            <p:cNvSpPr/>
            <p:nvPr/>
          </p:nvSpPr>
          <p:spPr>
            <a:xfrm>
              <a:off x="3260" y="566"/>
              <a:ext cx="434" cy="688"/>
            </a:xfrm>
            <a:custGeom>
              <a:avLst/>
              <a:gdLst/>
              <a:ahLst/>
              <a:cxnLst>
                <a:cxn ang="0">
                  <a:pos x="21" y="145"/>
                </a:cxn>
                <a:cxn ang="0">
                  <a:pos x="0" y="119"/>
                </a:cxn>
                <a:cxn ang="0">
                  <a:pos x="71" y="0"/>
                </a:cxn>
                <a:cxn ang="0">
                  <a:pos x="96" y="26"/>
                </a:cxn>
              </a:cxnLst>
              <a:pathLst>
                <a:path w="717" h="1155">
                  <a:moveTo>
                    <a:pt x="153" y="1155"/>
                  </a:moveTo>
                  <a:lnTo>
                    <a:pt x="0" y="945"/>
                  </a:lnTo>
                  <a:lnTo>
                    <a:pt x="531" y="0"/>
                  </a:lnTo>
                  <a:lnTo>
                    <a:pt x="717" y="204"/>
                  </a:lnTo>
                </a:path>
              </a:pathLst>
            </a:custGeom>
            <a:solidFill>
              <a:srgbClr val="FFFFFF"/>
            </a:solidFill>
            <a:ln w="12700" cap="flat" cmpd="sng">
              <a:solidFill>
                <a:srgbClr val="000000"/>
              </a:solidFill>
              <a:prstDash val="solid"/>
              <a:round/>
              <a:headEnd type="none" w="med" len="med"/>
              <a:tailEnd type="none" w="med" len="med"/>
            </a:ln>
          </p:spPr>
          <p:txBody>
            <a:bodyPr/>
            <a:p>
              <a:endParaRPr lang="zh-CN" altLang="en-US"/>
            </a:p>
          </p:txBody>
        </p:sp>
      </p:grpSp>
      <p:pic>
        <p:nvPicPr>
          <p:cNvPr id="88088" name="Picture 241"/>
          <p:cNvPicPr>
            <a:picLocks noChangeAspect="1"/>
          </p:cNvPicPr>
          <p:nvPr/>
        </p:nvPicPr>
        <p:blipFill>
          <a:blip r:embed="rId2"/>
          <a:stretch>
            <a:fillRect/>
          </a:stretch>
        </p:blipFill>
        <p:spPr>
          <a:xfrm>
            <a:off x="2105025" y="2938463"/>
            <a:ext cx="5078413" cy="3748087"/>
          </a:xfrm>
          <a:prstGeom prst="rect">
            <a:avLst/>
          </a:prstGeom>
          <a:noFill/>
          <a:ln w="9525">
            <a:noFill/>
          </a:ln>
        </p:spPr>
      </p:pic>
      <p:sp>
        <p:nvSpPr>
          <p:cNvPr id="88089" name="Text Box 242"/>
          <p:cNvSpPr txBox="1"/>
          <p:nvPr/>
        </p:nvSpPr>
        <p:spPr>
          <a:xfrm>
            <a:off x="4292600" y="6292850"/>
            <a:ext cx="852488" cy="452438"/>
          </a:xfrm>
          <a:prstGeom prst="rect">
            <a:avLst/>
          </a:prstGeom>
          <a:noFill/>
          <a:ln w="12700">
            <a:noFill/>
          </a:ln>
        </p:spPr>
        <p:txBody>
          <a:bodyPr anchor="t" anchorCtr="0"/>
          <a:p>
            <a:pPr algn="just"/>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c</a:t>
            </a:r>
            <a:r>
              <a:rPr lang="zh-CN" altLang="en-US" sz="2400" b="1" dirty="0">
                <a:latin typeface="华文楷体" panose="02010600040101010101" pitchFamily="2" charset="-122"/>
                <a:ea typeface="华文楷体" panose="02010600040101010101" pitchFamily="2" charset="-122"/>
              </a:rPr>
              <a:t>）</a:t>
            </a:r>
            <a:endParaRPr lang="zh-CN" altLang="en-US" sz="2400" b="1" dirty="0">
              <a:latin typeface="华文楷体" panose="02010600040101010101" pitchFamily="2" charset="-122"/>
              <a:ea typeface="华文楷体" panose="02010600040101010101" pitchFamily="2" charset="-122"/>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5"/>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89090" name="Rectangle 12"/>
          <p:cNvSpPr/>
          <p:nvPr/>
        </p:nvSpPr>
        <p:spPr>
          <a:xfrm>
            <a:off x="2651125" y="1689100"/>
            <a:ext cx="4008438" cy="560388"/>
          </a:xfrm>
          <a:prstGeom prst="rect">
            <a:avLst/>
          </a:prstGeom>
          <a:solidFill>
            <a:schemeClr val="bg2"/>
          </a:solidFill>
          <a:ln w="9525">
            <a:noFill/>
          </a:ln>
        </p:spPr>
        <p:txBody>
          <a:bodyPr wrap="none" lIns="0" tIns="0" rIns="0" bIns="0" anchor="t" anchorCtr="1">
            <a:spAutoFit/>
          </a:bodyPr>
          <a:p>
            <a:pPr>
              <a:lnSpc>
                <a:spcPct val="130000"/>
              </a:lnSpc>
            </a:pPr>
            <a:r>
              <a:rPr lang="en-US" altLang="zh-CN" sz="2800" b="1" dirty="0">
                <a:solidFill>
                  <a:srgbClr val="FF0000"/>
                </a:solidFill>
                <a:latin typeface="华文楷体" panose="02010600040101010101" pitchFamily="2" charset="-122"/>
                <a:ea typeface="华文楷体" panose="02010600040101010101" pitchFamily="2" charset="-122"/>
              </a:rPr>
              <a:t> </a:t>
            </a:r>
            <a:r>
              <a:rPr lang="zh-CN" altLang="en-US" sz="2800" b="1" dirty="0">
                <a:solidFill>
                  <a:srgbClr val="FF0000"/>
                </a:solidFill>
                <a:latin typeface="华文楷体" panose="02010600040101010101" pitchFamily="2" charset="-122"/>
                <a:ea typeface="华文楷体" panose="02010600040101010101" pitchFamily="2" charset="-122"/>
              </a:rPr>
              <a:t>模式识别分类的四大分支</a:t>
            </a:r>
            <a:endParaRPr lang="zh-CN" altLang="en-US" sz="2800" b="1" dirty="0">
              <a:solidFill>
                <a:srgbClr val="FF0000"/>
              </a:solidFill>
              <a:latin typeface="华文楷体" panose="02010600040101010101" pitchFamily="2" charset="-122"/>
              <a:ea typeface="华文楷体" panose="02010600040101010101" pitchFamily="2" charset="-122"/>
            </a:endParaRPr>
          </a:p>
        </p:txBody>
      </p:sp>
      <p:sp>
        <p:nvSpPr>
          <p:cNvPr id="89091" name="Rectangle 15"/>
          <p:cNvSpPr/>
          <p:nvPr/>
        </p:nvSpPr>
        <p:spPr>
          <a:xfrm>
            <a:off x="447675" y="2249488"/>
            <a:ext cx="8415338" cy="1662112"/>
          </a:xfrm>
          <a:prstGeom prst="rect">
            <a:avLst/>
          </a:prstGeom>
          <a:solidFill>
            <a:schemeClr val="bg2"/>
          </a:solidFill>
          <a:ln w="9525">
            <a:noFill/>
          </a:ln>
        </p:spPr>
        <p:txBody>
          <a:bodyPr lIns="0" tIns="0" rIns="0" bIns="0" anchor="ctr" anchorCtr="0">
            <a:spAutoFit/>
          </a:bodyPr>
          <a:p>
            <a:pPr>
              <a:lnSpc>
                <a:spcPct val="150000"/>
              </a:lnSpc>
            </a:pPr>
            <a:r>
              <a:rPr lang="en-US" altLang="zh-CN" sz="2400" b="1" dirty="0">
                <a:solidFill>
                  <a:srgbClr val="2403EF"/>
                </a:solidFill>
                <a:latin typeface="华文楷体" panose="02010600040101010101" pitchFamily="2" charset="-122"/>
                <a:ea typeface="华文楷体" panose="02010600040101010101" pitchFamily="2" charset="-122"/>
              </a:rPr>
              <a:t>③  </a:t>
            </a:r>
            <a:r>
              <a:rPr lang="zh-CN" altLang="en-US" sz="2400" b="1" dirty="0">
                <a:solidFill>
                  <a:srgbClr val="2403EF"/>
                </a:solidFill>
                <a:latin typeface="华文楷体" panose="02010600040101010101" pitchFamily="2" charset="-122"/>
                <a:ea typeface="华文楷体" panose="02010600040101010101" pitchFamily="2" charset="-122"/>
              </a:rPr>
              <a:t>模糊模式识别</a:t>
            </a:r>
            <a:endParaRPr lang="zh-CN" altLang="en-US" sz="2400" b="1" dirty="0">
              <a:solidFill>
                <a:srgbClr val="2403EF"/>
              </a:solidFill>
              <a:latin typeface="华文楷体" panose="02010600040101010101" pitchFamily="2" charset="-122"/>
              <a:ea typeface="华文楷体" panose="02010600040101010101" pitchFamily="2" charset="-122"/>
            </a:endParaRPr>
          </a:p>
          <a:p>
            <a:pPr>
              <a:lnSpc>
                <a:spcPct val="150000"/>
              </a:lnSpc>
            </a:pPr>
            <a:r>
              <a:rPr lang="zh-CN" altLang="en-US" sz="2400" b="1" dirty="0">
                <a:latin typeface="华文楷体" panose="02010600040101010101" pitchFamily="2" charset="-122"/>
                <a:ea typeface="华文楷体" panose="02010600040101010101" pitchFamily="2" charset="-122"/>
              </a:rPr>
              <a:t>        以隶属度   为基础，运用模糊数学中的“关系”概念和运算进行分类。</a:t>
            </a:r>
            <a:r>
              <a:rPr lang="zh-CN" altLang="en-US" sz="2400" b="1" dirty="0">
                <a:solidFill>
                  <a:srgbClr val="AE0A06"/>
                </a:solidFill>
                <a:latin typeface="华文楷体" panose="02010600040101010101" pitchFamily="2" charset="-122"/>
                <a:ea typeface="华文楷体" panose="02010600040101010101" pitchFamily="2" charset="-122"/>
              </a:rPr>
              <a:t>隶属度</a:t>
            </a:r>
            <a:r>
              <a:rPr lang="zh-CN" altLang="en-US" sz="2400" b="1" dirty="0">
                <a:latin typeface="华文楷体" panose="02010600040101010101" pitchFamily="2" charset="-122"/>
                <a:ea typeface="华文楷体" panose="02010600040101010101" pitchFamily="2" charset="-122"/>
              </a:rPr>
              <a:t>反映的是某一元素属于某集合的程度。</a:t>
            </a:r>
            <a:endParaRPr lang="zh-CN" altLang="en-US" sz="2400" b="1" dirty="0">
              <a:latin typeface="华文楷体" panose="02010600040101010101" pitchFamily="2" charset="-122"/>
              <a:ea typeface="华文楷体" panose="02010600040101010101" pitchFamily="2" charset="-122"/>
            </a:endParaRPr>
          </a:p>
        </p:txBody>
      </p:sp>
      <p:graphicFrame>
        <p:nvGraphicFramePr>
          <p:cNvPr id="89092" name="Object 4"/>
          <p:cNvGraphicFramePr/>
          <p:nvPr/>
        </p:nvGraphicFramePr>
        <p:xfrm>
          <a:off x="2230438" y="2973388"/>
          <a:ext cx="344487" cy="365125"/>
        </p:xfrm>
        <a:graphic>
          <a:graphicData uri="http://schemas.openxmlformats.org/presentationml/2006/ole">
            <mc:AlternateContent xmlns:mc="http://schemas.openxmlformats.org/markup-compatibility/2006">
              <mc:Choice xmlns:v="urn:schemas-microsoft-com:vml" Requires="v">
                <p:oleObj spid="_x0000_s3081" name="" r:id="rId1" imgW="152400" imgH="165100" progId="Equation.3">
                  <p:embed/>
                </p:oleObj>
              </mc:Choice>
              <mc:Fallback>
                <p:oleObj name="" r:id="rId1" imgW="152400" imgH="165100" progId="Equation.3">
                  <p:embed/>
                  <p:pic>
                    <p:nvPicPr>
                      <p:cNvPr id="0" name="图片 3080"/>
                      <p:cNvPicPr/>
                      <p:nvPr/>
                    </p:nvPicPr>
                    <p:blipFill>
                      <a:blip r:embed="rId2"/>
                      <a:stretch>
                        <a:fillRect/>
                      </a:stretch>
                    </p:blipFill>
                    <p:spPr>
                      <a:xfrm>
                        <a:off x="2230438" y="2973388"/>
                        <a:ext cx="344487" cy="365125"/>
                      </a:xfrm>
                      <a:prstGeom prst="rect">
                        <a:avLst/>
                      </a:prstGeom>
                      <a:noFill/>
                      <a:ln w="38100">
                        <a:noFill/>
                        <a:miter/>
                      </a:ln>
                    </p:spPr>
                  </p:pic>
                </p:oleObj>
              </mc:Fallback>
            </mc:AlternateContent>
          </a:graphicData>
        </a:graphic>
      </p:graphicFrame>
      <p:grpSp>
        <p:nvGrpSpPr>
          <p:cNvPr id="3" name="Group 27"/>
          <p:cNvGrpSpPr/>
          <p:nvPr/>
        </p:nvGrpSpPr>
        <p:grpSpPr>
          <a:xfrm>
            <a:off x="1268095" y="4592003"/>
            <a:ext cx="5984875" cy="900103"/>
            <a:chOff x="1066" y="2132"/>
            <a:chExt cx="3770" cy="567"/>
          </a:xfrm>
          <a:solidFill>
            <a:schemeClr val="bg2"/>
          </a:solidFill>
        </p:grpSpPr>
        <p:grpSp>
          <p:nvGrpSpPr>
            <p:cNvPr id="39940" name="Group 26"/>
            <p:cNvGrpSpPr/>
            <p:nvPr/>
          </p:nvGrpSpPr>
          <p:grpSpPr>
            <a:xfrm>
              <a:off x="1066" y="2160"/>
              <a:ext cx="484" cy="482"/>
              <a:chOff x="1066" y="2160"/>
              <a:chExt cx="484" cy="482"/>
            </a:xfrm>
            <a:grpFill/>
          </p:grpSpPr>
          <p:sp>
            <p:nvSpPr>
              <p:cNvPr id="39941" name="Line 14"/>
              <p:cNvSpPr/>
              <p:nvPr/>
            </p:nvSpPr>
            <p:spPr>
              <a:xfrm flipV="1">
                <a:off x="1550" y="2395"/>
                <a:ext cx="0" cy="247"/>
              </a:xfrm>
              <a:prstGeom prst="line">
                <a:avLst/>
              </a:prstGeom>
              <a:grpFill/>
              <a:ln w="9525" cap="flat" cmpd="sng">
                <a:solidFill>
                  <a:srgbClr val="000000"/>
                </a:solidFill>
                <a:prstDash val="solid"/>
                <a:round/>
                <a:headEnd type="none" w="med" len="med"/>
                <a:tailEnd type="none" w="med" len="med"/>
              </a:ln>
            </p:spPr>
          </p:sp>
          <p:sp>
            <p:nvSpPr>
              <p:cNvPr id="39942" name="Line 13"/>
              <p:cNvSpPr/>
              <p:nvPr/>
            </p:nvSpPr>
            <p:spPr>
              <a:xfrm>
                <a:off x="1066" y="2160"/>
                <a:ext cx="295" cy="3"/>
              </a:xfrm>
              <a:prstGeom prst="line">
                <a:avLst/>
              </a:prstGeom>
              <a:grpFill/>
              <a:ln w="9525" cap="flat" cmpd="sng">
                <a:solidFill>
                  <a:srgbClr val="000000"/>
                </a:solidFill>
                <a:prstDash val="solid"/>
                <a:round/>
                <a:headEnd type="none" w="med" len="med"/>
                <a:tailEnd type="none" w="med" len="med"/>
              </a:ln>
            </p:spPr>
          </p:sp>
          <p:sp>
            <p:nvSpPr>
              <p:cNvPr id="39943" name="Line 12"/>
              <p:cNvSpPr/>
              <p:nvPr/>
            </p:nvSpPr>
            <p:spPr>
              <a:xfrm>
                <a:off x="1066" y="2160"/>
                <a:ext cx="0" cy="482"/>
              </a:xfrm>
              <a:prstGeom prst="line">
                <a:avLst/>
              </a:prstGeom>
              <a:grpFill/>
              <a:ln w="9525" cap="flat" cmpd="sng">
                <a:solidFill>
                  <a:srgbClr val="000000"/>
                </a:solidFill>
                <a:prstDash val="solid"/>
                <a:round/>
                <a:headEnd type="none" w="med" len="med"/>
                <a:tailEnd type="none" w="med" len="med"/>
              </a:ln>
            </p:spPr>
          </p:sp>
          <p:sp>
            <p:nvSpPr>
              <p:cNvPr id="39944" name="Line 11"/>
              <p:cNvSpPr/>
              <p:nvPr/>
            </p:nvSpPr>
            <p:spPr>
              <a:xfrm>
                <a:off x="1066" y="2642"/>
                <a:ext cx="482" cy="0"/>
              </a:xfrm>
              <a:prstGeom prst="line">
                <a:avLst/>
              </a:prstGeom>
              <a:grpFill/>
              <a:ln w="9525" cap="flat" cmpd="sng">
                <a:solidFill>
                  <a:srgbClr val="000000"/>
                </a:solidFill>
                <a:prstDash val="solid"/>
                <a:round/>
                <a:headEnd type="none" w="med" len="med"/>
                <a:tailEnd type="none" w="med" len="med"/>
              </a:ln>
            </p:spPr>
          </p:sp>
          <p:sp>
            <p:nvSpPr>
              <p:cNvPr id="39945" name="Freeform 10"/>
              <p:cNvSpPr/>
              <p:nvPr/>
            </p:nvSpPr>
            <p:spPr>
              <a:xfrm>
                <a:off x="1344" y="2160"/>
                <a:ext cx="206" cy="247"/>
              </a:xfrm>
              <a:custGeom>
                <a:avLst/>
                <a:gdLst/>
                <a:ahLst/>
                <a:cxnLst>
                  <a:cxn ang="0">
                    <a:pos x="0" y="0"/>
                  </a:cxn>
                  <a:cxn ang="0">
                    <a:pos x="51" y="21"/>
                  </a:cxn>
                  <a:cxn ang="0">
                    <a:pos x="74" y="59"/>
                  </a:cxn>
                  <a:cxn ang="0">
                    <a:pos x="100" y="189"/>
                  </a:cxn>
                </a:cxnLst>
                <a:pathLst>
                  <a:path w="262" h="270">
                    <a:moveTo>
                      <a:pt x="0" y="0"/>
                    </a:moveTo>
                    <a:cubicBezTo>
                      <a:pt x="46" y="10"/>
                      <a:pt x="90" y="16"/>
                      <a:pt x="135" y="30"/>
                    </a:cubicBezTo>
                    <a:cubicBezTo>
                      <a:pt x="160" y="47"/>
                      <a:pt x="170" y="67"/>
                      <a:pt x="195" y="83"/>
                    </a:cubicBezTo>
                    <a:cubicBezTo>
                      <a:pt x="215" y="147"/>
                      <a:pt x="262" y="200"/>
                      <a:pt x="262" y="270"/>
                    </a:cubicBezTo>
                  </a:path>
                </a:pathLst>
              </a:custGeom>
              <a:grpFill/>
              <a:ln w="9525" cap="flat" cmpd="sng">
                <a:solidFill>
                  <a:srgbClr val="000000"/>
                </a:solidFill>
                <a:prstDash val="solid"/>
                <a:round/>
                <a:headEnd type="none" w="med" len="med"/>
                <a:tailEnd type="none" w="med" len="med"/>
              </a:ln>
            </p:spPr>
            <p:txBody>
              <a:bodyPr/>
              <a:p>
                <a:pPr fontAlgn="base"/>
                <a:endParaRPr lang="zh-CN" altLang="en-US" sz="2400" strike="noStrike" noProof="1">
                  <a:latin typeface="华文楷体" panose="02010600040101010101" pitchFamily="2" charset="-122"/>
                  <a:ea typeface="华文楷体" panose="02010600040101010101" pitchFamily="2" charset="-122"/>
                </a:endParaRPr>
              </a:p>
            </p:txBody>
          </p:sp>
        </p:grpSp>
        <p:sp>
          <p:nvSpPr>
            <p:cNvPr id="39946" name="Freeform 7"/>
            <p:cNvSpPr/>
            <p:nvPr/>
          </p:nvSpPr>
          <p:spPr>
            <a:xfrm>
              <a:off x="2712" y="2132"/>
              <a:ext cx="668" cy="567"/>
            </a:xfrm>
            <a:custGeom>
              <a:avLst/>
              <a:gdLst/>
              <a:ahLst/>
              <a:cxnLst>
                <a:cxn ang="0">
                  <a:pos x="112" y="55"/>
                </a:cxn>
                <a:cxn ang="0">
                  <a:pos x="32" y="55"/>
                </a:cxn>
                <a:cxn ang="0">
                  <a:pos x="20" y="387"/>
                </a:cxn>
                <a:cxn ang="0">
                  <a:pos x="153" y="376"/>
                </a:cxn>
                <a:cxn ang="0">
                  <a:pos x="112" y="55"/>
                </a:cxn>
              </a:cxnLst>
              <a:pathLst>
                <a:path w="1060" h="617">
                  <a:moveTo>
                    <a:pt x="712" y="77"/>
                  </a:moveTo>
                  <a:cubicBezTo>
                    <a:pt x="584" y="2"/>
                    <a:pt x="299" y="0"/>
                    <a:pt x="202" y="77"/>
                  </a:cubicBezTo>
                  <a:cubicBezTo>
                    <a:pt x="105" y="154"/>
                    <a:pt x="0" y="467"/>
                    <a:pt x="128" y="542"/>
                  </a:cubicBezTo>
                  <a:cubicBezTo>
                    <a:pt x="256" y="617"/>
                    <a:pt x="876" y="597"/>
                    <a:pt x="968" y="527"/>
                  </a:cubicBezTo>
                  <a:cubicBezTo>
                    <a:pt x="1060" y="457"/>
                    <a:pt x="840" y="152"/>
                    <a:pt x="712" y="77"/>
                  </a:cubicBezTo>
                  <a:close/>
                </a:path>
              </a:pathLst>
            </a:custGeom>
            <a:grpFill/>
            <a:ln w="9525" cap="flat" cmpd="sng">
              <a:solidFill>
                <a:srgbClr val="000000"/>
              </a:solidFill>
              <a:prstDash val="solid"/>
              <a:round/>
              <a:headEnd type="none" w="med" len="med"/>
              <a:tailEnd type="none" w="med" len="med"/>
            </a:ln>
          </p:spPr>
          <p:txBody>
            <a:bodyPr/>
            <a:p>
              <a:pPr fontAlgn="base"/>
              <a:endParaRPr lang="zh-CN" altLang="en-US" sz="2400" strike="noStrike" noProof="1">
                <a:latin typeface="华文楷体" panose="02010600040101010101" pitchFamily="2" charset="-122"/>
                <a:ea typeface="华文楷体" panose="02010600040101010101" pitchFamily="2" charset="-122"/>
              </a:endParaRPr>
            </a:p>
          </p:txBody>
        </p:sp>
        <p:sp>
          <p:nvSpPr>
            <p:cNvPr id="39947" name="Rectangle 6"/>
            <p:cNvSpPr/>
            <p:nvPr/>
          </p:nvSpPr>
          <p:spPr>
            <a:xfrm>
              <a:off x="4340" y="2146"/>
              <a:ext cx="496" cy="525"/>
            </a:xfrm>
            <a:prstGeom prst="rect">
              <a:avLst/>
            </a:prstGeom>
            <a:grpFill/>
            <a:ln w="9525" cap="flat" cmpd="sng">
              <a:solidFill>
                <a:srgbClr val="000000"/>
              </a:solidFill>
              <a:prstDash val="solid"/>
              <a:miter/>
              <a:headEnd type="none" w="med" len="med"/>
              <a:tailEnd type="none" w="med" len="med"/>
            </a:ln>
          </p:spPr>
          <p:txBody>
            <a:bodyPr anchor="t"/>
            <a:p>
              <a:pPr fontAlgn="base"/>
              <a:endParaRPr lang="zh-CN" altLang="en-US" sz="2400" strike="noStrike" noProof="1" dirty="0">
                <a:latin typeface="华文楷体" panose="02010600040101010101" pitchFamily="2" charset="-122"/>
                <a:ea typeface="华文楷体" panose="02010600040101010101" pitchFamily="2" charset="-122"/>
              </a:endParaRPr>
            </a:p>
          </p:txBody>
        </p:sp>
      </p:grpSp>
      <p:sp>
        <p:nvSpPr>
          <p:cNvPr id="89094" name="Rectangle 18"/>
          <p:cNvSpPr/>
          <p:nvPr/>
        </p:nvSpPr>
        <p:spPr>
          <a:xfrm>
            <a:off x="288925" y="3998913"/>
            <a:ext cx="6661150" cy="479425"/>
          </a:xfrm>
          <a:prstGeom prst="rect">
            <a:avLst/>
          </a:prstGeom>
          <a:solidFill>
            <a:schemeClr val="bg2"/>
          </a:solidFill>
          <a:ln w="9525">
            <a:noFill/>
          </a:ln>
        </p:spPr>
        <p:txBody>
          <a:bodyPr lIns="0" tIns="0" rIns="0" bIns="0" anchor="t" anchorCtr="0">
            <a:spAutoFit/>
          </a:bodyPr>
          <a:p>
            <a:pPr indent="304800">
              <a:lnSpc>
                <a:spcPct val="130000"/>
              </a:lnSpc>
            </a:pPr>
            <a:r>
              <a:rPr lang="zh-CN" altLang="en-US" sz="2400" b="1" dirty="0">
                <a:latin typeface="华文楷体" panose="02010600040101010101" pitchFamily="2" charset="-122"/>
                <a:ea typeface="华文楷体" panose="02010600040101010101" pitchFamily="2" charset="-122"/>
              </a:rPr>
              <a:t>例：元素 </a:t>
            </a:r>
            <a:r>
              <a:rPr lang="en-US" altLang="zh-CN" sz="2400" b="1" dirty="0">
                <a:latin typeface="华文楷体" panose="02010600040101010101" pitchFamily="2" charset="-122"/>
                <a:ea typeface="华文楷体" panose="02010600040101010101" pitchFamily="2" charset="-122"/>
              </a:rPr>
              <a:t>a</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b</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c</a:t>
            </a:r>
            <a:r>
              <a:rPr lang="zh-CN" altLang="en-US" sz="2400" b="1" dirty="0">
                <a:latin typeface="华文楷体" panose="02010600040101010101" pitchFamily="2" charset="-122"/>
                <a:ea typeface="华文楷体" panose="02010600040101010101" pitchFamily="2" charset="-122"/>
              </a:rPr>
              <a:t>对正方形的隶属度： </a:t>
            </a:r>
            <a:endParaRPr lang="zh-CN" altLang="en-US" sz="2400" b="1" dirty="0">
              <a:latin typeface="华文楷体" panose="02010600040101010101" pitchFamily="2" charset="-122"/>
              <a:ea typeface="华文楷体" panose="02010600040101010101" pitchFamily="2" charset="-122"/>
            </a:endParaRPr>
          </a:p>
        </p:txBody>
      </p:sp>
      <p:grpSp>
        <p:nvGrpSpPr>
          <p:cNvPr id="4" name="Group 25"/>
          <p:cNvGrpSpPr/>
          <p:nvPr/>
        </p:nvGrpSpPr>
        <p:grpSpPr>
          <a:xfrm>
            <a:off x="1057910" y="5534660"/>
            <a:ext cx="6707180" cy="471480"/>
            <a:chOff x="810" y="2865"/>
            <a:chExt cx="4225" cy="297"/>
          </a:xfrm>
          <a:solidFill>
            <a:schemeClr val="bg2"/>
          </a:solidFill>
        </p:grpSpPr>
        <p:graphicFrame>
          <p:nvGraphicFramePr>
            <p:cNvPr id="39950" name="Object 19"/>
            <p:cNvGraphicFramePr/>
            <p:nvPr/>
          </p:nvGraphicFramePr>
          <p:xfrm>
            <a:off x="810" y="2897"/>
            <a:ext cx="907" cy="265"/>
          </p:xfrm>
          <a:graphic>
            <a:graphicData uri="http://schemas.openxmlformats.org/presentationml/2006/ole">
              <mc:AlternateContent xmlns:mc="http://schemas.openxmlformats.org/markup-compatibility/2006">
                <mc:Choice xmlns:v="urn:schemas-microsoft-com:vml" Requires="v">
                  <p:oleObj spid="_x0000_s3082" name="" r:id="rId3" imgW="685800" imgH="203200" progId="Equation.3">
                    <p:embed/>
                  </p:oleObj>
                </mc:Choice>
                <mc:Fallback>
                  <p:oleObj name="" r:id="rId3" imgW="685800" imgH="203200" progId="Equation.3">
                    <p:embed/>
                    <p:pic>
                      <p:nvPicPr>
                        <p:cNvPr id="0" name="图片 3081"/>
                        <p:cNvPicPr/>
                        <p:nvPr/>
                      </p:nvPicPr>
                      <p:blipFill>
                        <a:blip r:embed="rId4"/>
                        <a:stretch>
                          <a:fillRect/>
                        </a:stretch>
                      </p:blipFill>
                      <p:spPr>
                        <a:xfrm>
                          <a:off x="810" y="2897"/>
                          <a:ext cx="907" cy="265"/>
                        </a:xfrm>
                        <a:prstGeom prst="rect">
                          <a:avLst/>
                        </a:prstGeom>
                        <a:noFill/>
                        <a:ln w="38100">
                          <a:noFill/>
                          <a:miter/>
                        </a:ln>
                      </p:spPr>
                    </p:pic>
                  </p:oleObj>
                </mc:Fallback>
              </mc:AlternateContent>
            </a:graphicData>
          </a:graphic>
        </p:graphicFrame>
        <p:graphicFrame>
          <p:nvGraphicFramePr>
            <p:cNvPr id="39951" name="Object 21"/>
            <p:cNvGraphicFramePr/>
            <p:nvPr/>
          </p:nvGraphicFramePr>
          <p:xfrm>
            <a:off x="2540" y="2866"/>
            <a:ext cx="964" cy="286"/>
          </p:xfrm>
          <a:graphic>
            <a:graphicData uri="http://schemas.openxmlformats.org/presentationml/2006/ole">
              <mc:AlternateContent xmlns:mc="http://schemas.openxmlformats.org/markup-compatibility/2006">
                <mc:Choice xmlns:v="urn:schemas-microsoft-com:vml" Requires="v">
                  <p:oleObj spid="_x0000_s3083" name="" r:id="rId5" imgW="673100" imgH="203200" progId="Equation.3">
                    <p:embed/>
                  </p:oleObj>
                </mc:Choice>
                <mc:Fallback>
                  <p:oleObj name="" r:id="rId5" imgW="673100" imgH="203200" progId="Equation.3">
                    <p:embed/>
                    <p:pic>
                      <p:nvPicPr>
                        <p:cNvPr id="0" name="图片 3082"/>
                        <p:cNvPicPr/>
                        <p:nvPr/>
                      </p:nvPicPr>
                      <p:blipFill>
                        <a:blip r:embed="rId6"/>
                        <a:stretch>
                          <a:fillRect/>
                        </a:stretch>
                      </p:blipFill>
                      <p:spPr>
                        <a:xfrm>
                          <a:off x="2540" y="2866"/>
                          <a:ext cx="964" cy="286"/>
                        </a:xfrm>
                        <a:prstGeom prst="rect">
                          <a:avLst/>
                        </a:prstGeom>
                        <a:noFill/>
                        <a:ln w="38100">
                          <a:noFill/>
                          <a:miter/>
                        </a:ln>
                      </p:spPr>
                    </p:pic>
                  </p:oleObj>
                </mc:Fallback>
              </mc:AlternateContent>
            </a:graphicData>
          </a:graphic>
        </p:graphicFrame>
        <p:graphicFrame>
          <p:nvGraphicFramePr>
            <p:cNvPr id="39952" name="Object 23"/>
            <p:cNvGraphicFramePr/>
            <p:nvPr/>
          </p:nvGraphicFramePr>
          <p:xfrm>
            <a:off x="4184" y="2865"/>
            <a:ext cx="851" cy="259"/>
          </p:xfrm>
          <a:graphic>
            <a:graphicData uri="http://schemas.openxmlformats.org/presentationml/2006/ole">
              <mc:AlternateContent xmlns:mc="http://schemas.openxmlformats.org/markup-compatibility/2006">
                <mc:Choice xmlns:v="urn:schemas-microsoft-com:vml" Requires="v">
                  <p:oleObj spid="_x0000_s3084" name="" r:id="rId7" imgW="660400" imgH="203200" progId="Equation.3">
                    <p:embed/>
                  </p:oleObj>
                </mc:Choice>
                <mc:Fallback>
                  <p:oleObj name="" r:id="rId7" imgW="660400" imgH="203200" progId="Equation.3">
                    <p:embed/>
                    <p:pic>
                      <p:nvPicPr>
                        <p:cNvPr id="0" name="图片 3083"/>
                        <p:cNvPicPr/>
                        <p:nvPr/>
                      </p:nvPicPr>
                      <p:blipFill>
                        <a:blip r:embed="rId8"/>
                        <a:stretch>
                          <a:fillRect/>
                        </a:stretch>
                      </p:blipFill>
                      <p:spPr>
                        <a:xfrm>
                          <a:off x="4184" y="2865"/>
                          <a:ext cx="851" cy="259"/>
                        </a:xfrm>
                        <a:prstGeom prst="rect">
                          <a:avLst/>
                        </a:prstGeom>
                        <a:noFill/>
                        <a:ln w="38100">
                          <a:noFill/>
                          <a:miter/>
                        </a:ln>
                      </p:spPr>
                    </p:pic>
                  </p:oleObj>
                </mc:Fallback>
              </mc:AlternateContent>
            </a:graphicData>
          </a:graphic>
        </p:graphicFrame>
      </p:grpSp>
      <p:sp>
        <p:nvSpPr>
          <p:cNvPr id="89096" name="Rectangle 28"/>
          <p:cNvSpPr/>
          <p:nvPr/>
        </p:nvSpPr>
        <p:spPr>
          <a:xfrm>
            <a:off x="2333625" y="6305550"/>
            <a:ext cx="3963988" cy="368300"/>
          </a:xfrm>
          <a:prstGeom prst="rect">
            <a:avLst/>
          </a:prstGeom>
          <a:solidFill>
            <a:srgbClr val="E7E1F1"/>
          </a:solidFill>
          <a:ln w="9525">
            <a:noFill/>
          </a:ln>
        </p:spPr>
        <p:txBody>
          <a:bodyPr wrap="square" lIns="0" tIns="0" rIns="0" bIns="0" anchor="t" anchorCtr="0">
            <a:spAutoFit/>
          </a:bodyPr>
          <a:p>
            <a:pPr algn="ctr"/>
            <a:r>
              <a:rPr lang="zh-CN" altLang="en-US" sz="2400" b="1" dirty="0">
                <a:solidFill>
                  <a:srgbClr val="00B050"/>
                </a:solidFill>
                <a:latin typeface="华文楷体" panose="02010600040101010101" pitchFamily="2" charset="-122"/>
                <a:ea typeface="华文楷体" panose="02010600040101010101" pitchFamily="2" charset="-122"/>
              </a:rPr>
              <a:t>说明：</a:t>
            </a:r>
            <a:r>
              <a:rPr lang="en-US" altLang="zh-CN" sz="2400" b="1" dirty="0">
                <a:solidFill>
                  <a:srgbClr val="00B050"/>
                </a:solidFill>
                <a:latin typeface="华文楷体" panose="02010600040101010101" pitchFamily="2" charset="-122"/>
                <a:ea typeface="华文楷体" panose="02010600040101010101" pitchFamily="2" charset="-122"/>
              </a:rPr>
              <a:t>a</a:t>
            </a:r>
            <a:r>
              <a:rPr lang="zh-CN" altLang="en-US" sz="2400" b="1" dirty="0">
                <a:solidFill>
                  <a:srgbClr val="00B050"/>
                </a:solidFill>
                <a:latin typeface="华文楷体" panose="02010600040101010101" pitchFamily="2" charset="-122"/>
                <a:ea typeface="华文楷体" panose="02010600040101010101" pitchFamily="2" charset="-122"/>
              </a:rPr>
              <a:t>比</a:t>
            </a:r>
            <a:r>
              <a:rPr lang="en-US" altLang="zh-CN" sz="2400" b="1" dirty="0">
                <a:solidFill>
                  <a:srgbClr val="00B050"/>
                </a:solidFill>
                <a:latin typeface="华文楷体" panose="02010600040101010101" pitchFamily="2" charset="-122"/>
                <a:ea typeface="华文楷体" panose="02010600040101010101" pitchFamily="2" charset="-122"/>
              </a:rPr>
              <a:t>b</a:t>
            </a:r>
            <a:r>
              <a:rPr lang="zh-CN" altLang="en-US" sz="2400" b="1" dirty="0">
                <a:solidFill>
                  <a:srgbClr val="00B050"/>
                </a:solidFill>
                <a:latin typeface="华文楷体" panose="02010600040101010101" pitchFamily="2" charset="-122"/>
                <a:ea typeface="华文楷体" panose="02010600040101010101" pitchFamily="2" charset="-122"/>
              </a:rPr>
              <a:t>更像正方形。</a:t>
            </a:r>
            <a:endParaRPr lang="zh-CN" altLang="en-US" sz="2400" b="1" dirty="0">
              <a:solidFill>
                <a:srgbClr val="00B050"/>
              </a:solidFill>
              <a:latin typeface="华文楷体" panose="02010600040101010101" pitchFamily="2" charset="-122"/>
              <a:ea typeface="华文楷体" panose="02010600040101010101" pitchFamily="2" charset="-122"/>
            </a:endParaRPr>
          </a:p>
        </p:txBody>
      </p:sp>
      <p:sp>
        <p:nvSpPr>
          <p:cNvPr id="50177" name="Rectangle 4"/>
          <p:cNvSpPr txBox="1"/>
          <p:nvPr/>
        </p:nvSpPr>
        <p:spPr>
          <a:xfrm>
            <a:off x="465455" y="1167130"/>
            <a:ext cx="3473450"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lIns="91440" tIns="45720" rIns="91440" bIns="45720"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（3）模式识别概况</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9"/>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5"/>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0114" name="Rectangle 12"/>
          <p:cNvSpPr/>
          <p:nvPr/>
        </p:nvSpPr>
        <p:spPr>
          <a:xfrm>
            <a:off x="2651125" y="1689100"/>
            <a:ext cx="4008438" cy="560388"/>
          </a:xfrm>
          <a:prstGeom prst="rect">
            <a:avLst/>
          </a:prstGeom>
          <a:solidFill>
            <a:schemeClr val="bg2"/>
          </a:solidFill>
          <a:ln w="9525">
            <a:noFill/>
          </a:ln>
        </p:spPr>
        <p:txBody>
          <a:bodyPr wrap="none" lIns="0" tIns="0" rIns="0" bIns="0" anchor="t" anchorCtr="1">
            <a:spAutoFit/>
          </a:bodyPr>
          <a:p>
            <a:pPr>
              <a:lnSpc>
                <a:spcPct val="130000"/>
              </a:lnSpc>
            </a:pPr>
            <a:r>
              <a:rPr lang="en-US" altLang="zh-CN" sz="2800" b="1" dirty="0">
                <a:solidFill>
                  <a:srgbClr val="FF0000"/>
                </a:solidFill>
                <a:latin typeface="华文楷体" panose="02010600040101010101" pitchFamily="2" charset="-122"/>
                <a:ea typeface="华文楷体" panose="02010600040101010101" pitchFamily="2" charset="-122"/>
              </a:rPr>
              <a:t> </a:t>
            </a:r>
            <a:r>
              <a:rPr lang="zh-CN" altLang="en-US" sz="2800" b="1" dirty="0">
                <a:solidFill>
                  <a:srgbClr val="FF0000"/>
                </a:solidFill>
                <a:latin typeface="华文楷体" panose="02010600040101010101" pitchFamily="2" charset="-122"/>
                <a:ea typeface="华文楷体" panose="02010600040101010101" pitchFamily="2" charset="-122"/>
              </a:rPr>
              <a:t>模式识别分类的四大分支</a:t>
            </a:r>
            <a:endParaRPr lang="zh-CN" altLang="en-US" sz="2800" b="1" dirty="0">
              <a:solidFill>
                <a:srgbClr val="FF0000"/>
              </a:solidFill>
              <a:latin typeface="华文楷体" panose="02010600040101010101" pitchFamily="2" charset="-122"/>
              <a:ea typeface="华文楷体" panose="02010600040101010101" pitchFamily="2" charset="-122"/>
            </a:endParaRPr>
          </a:p>
        </p:txBody>
      </p:sp>
      <p:sp>
        <p:nvSpPr>
          <p:cNvPr id="108548" name="Rectangle 4"/>
          <p:cNvSpPr>
            <a:spLocks noChangeArrowheads="1"/>
          </p:cNvSpPr>
          <p:nvPr/>
        </p:nvSpPr>
        <p:spPr bwMode="auto">
          <a:xfrm>
            <a:off x="482600" y="2533650"/>
            <a:ext cx="8343900" cy="2770188"/>
          </a:xfrm>
          <a:prstGeom prst="rect">
            <a:avLst/>
          </a:prstGeom>
          <a:noFill/>
          <a:ln w="9525" algn="ctr">
            <a:noFill/>
            <a:miter lim="800000"/>
          </a:ln>
          <a:effectLst/>
        </p:spPr>
        <p:txBody>
          <a:bodyPr lIns="0" tIns="0" rIns="0" bIns="0" anchor="ctr">
            <a:spAutoFit/>
          </a:bodyPr>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④</a:t>
            </a:r>
            <a:r>
              <a:rPr kumimoji="0" lang="zh-CN" altLang="en-US"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神经网络模式识别法</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以人工神经元为基础，模拟人脑神经细胞的工作特点。对脑部工作的生理机制进行模拟，实现形象思维的模拟。 </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1D41D5"/>
                </a:solidFill>
                <a:effectLst/>
                <a:uLnTx/>
                <a:uFillTx/>
                <a:latin typeface="华文楷体" panose="02010600040101010101" pitchFamily="2" charset="-122"/>
                <a:ea typeface="华文楷体" panose="02010600040101010101" pitchFamily="2" charset="-122"/>
                <a:cs typeface="华文楷体" panose="02010600040101010101" pitchFamily="2" charset="-122"/>
              </a:rPr>
              <a:t>对比：基于知识的逻辑性推理：对逻辑思维的模拟。</a:t>
            </a:r>
            <a:endParaRPr kumimoji="0" lang="zh-CN" altLang="en-US" sz="2400" b="1" i="0" u="none" strike="noStrike" kern="1200" cap="none" spc="0" normalizeH="0" baseline="0" noProof="0" dirty="0">
              <a:ln>
                <a:noFill/>
              </a:ln>
              <a:solidFill>
                <a:srgbClr val="1D41D5"/>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50177" name="Rectangle 4"/>
          <p:cNvSpPr txBox="1"/>
          <p:nvPr/>
        </p:nvSpPr>
        <p:spPr>
          <a:xfrm>
            <a:off x="465455" y="1167130"/>
            <a:ext cx="3473450"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lIns="91440" tIns="45720" rIns="91440" bIns="45720"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（3）模式识别概况</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9" name="Rectangle 5"/>
          <p:cNvSpPr>
            <a:spLocks noChangeArrowheads="1"/>
          </p:cNvSpPr>
          <p:nvPr/>
        </p:nvSpPr>
        <p:spPr bwMode="auto">
          <a:xfrm>
            <a:off x="820738" y="2728913"/>
            <a:ext cx="7812088" cy="2216150"/>
          </a:xfrm>
          <a:prstGeom prst="rect">
            <a:avLst/>
          </a:prstGeom>
          <a:noFill/>
          <a:ln w="9525" algn="ctr">
            <a:noFill/>
            <a:miter lim="800000"/>
          </a:ln>
          <a:effectLst/>
        </p:spPr>
        <p:txBody>
          <a:bodyPr wrap="square" lIns="0" tIns="0" rIns="0" bIns="0" anchor="ct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① </a:t>
            </a:r>
            <a:r>
              <a:rPr kumimoji="0" lang="zh-CN" altLang="en-US"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监督（有人管理）分类：</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利用判别函数进行分类判别。需要有足够的先验知识。</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② 非监督（无人管理）分类：</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用于没有先验知识的情况下，采用聚类分析的方法。</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51556" name="Rectangle 4"/>
          <p:cNvSpPr txBox="1">
            <a:spLocks noChangeArrowheads="1"/>
          </p:cNvSpPr>
          <p:nvPr/>
        </p:nvSpPr>
        <p:spPr bwMode="auto">
          <a:xfrm>
            <a:off x="2650808" y="392105"/>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1139" name="Rectangle 12"/>
          <p:cNvSpPr/>
          <p:nvPr/>
        </p:nvSpPr>
        <p:spPr>
          <a:xfrm>
            <a:off x="2651125" y="1928813"/>
            <a:ext cx="3462338" cy="560387"/>
          </a:xfrm>
          <a:prstGeom prst="rect">
            <a:avLst/>
          </a:prstGeom>
          <a:solidFill>
            <a:schemeClr val="bg2"/>
          </a:solidFill>
          <a:ln w="9525">
            <a:noFill/>
          </a:ln>
        </p:spPr>
        <p:txBody>
          <a:bodyPr wrap="none" lIns="0" tIns="0" rIns="0" bIns="0" anchor="t" anchorCtr="1">
            <a:spAutoFit/>
          </a:bodyPr>
          <a:p>
            <a:pPr>
              <a:lnSpc>
                <a:spcPct val="130000"/>
              </a:lnSpc>
            </a:pPr>
            <a:r>
              <a:rPr lang="en-US" altLang="zh-CN" sz="2800" b="1" dirty="0">
                <a:solidFill>
                  <a:srgbClr val="FF0000"/>
                </a:solidFill>
                <a:latin typeface="华文楷体" panose="02010600040101010101" pitchFamily="2" charset="-122"/>
                <a:ea typeface="华文楷体" panose="02010600040101010101" pitchFamily="2" charset="-122"/>
              </a:rPr>
              <a:t> </a:t>
            </a:r>
            <a:r>
              <a:rPr lang="zh-CN" altLang="en-US" sz="2800" b="1" dirty="0">
                <a:solidFill>
                  <a:srgbClr val="FF0000"/>
                </a:solidFill>
                <a:latin typeface="华文楷体" panose="02010600040101010101" pitchFamily="2" charset="-122"/>
                <a:ea typeface="华文楷体" panose="02010600040101010101" pitchFamily="2" charset="-122"/>
              </a:rPr>
              <a:t>模式识别</a:t>
            </a:r>
            <a:r>
              <a:rPr lang="en-US" altLang="zh-CN" sz="2800" b="1" dirty="0">
                <a:solidFill>
                  <a:srgbClr val="FF0000"/>
                </a:solidFill>
                <a:latin typeface="华文楷体" panose="02010600040101010101" pitchFamily="2" charset="-122"/>
                <a:ea typeface="华文楷体" panose="02010600040101010101" pitchFamily="2" charset="-122"/>
              </a:rPr>
              <a:t>2</a:t>
            </a:r>
            <a:r>
              <a:rPr lang="zh-CN" altLang="en-US" sz="2800" b="1" dirty="0">
                <a:solidFill>
                  <a:srgbClr val="FF0000"/>
                </a:solidFill>
                <a:latin typeface="华文楷体" panose="02010600040101010101" pitchFamily="2" charset="-122"/>
                <a:ea typeface="华文楷体" panose="02010600040101010101" pitchFamily="2" charset="-122"/>
              </a:rPr>
              <a:t>类学习算法</a:t>
            </a:r>
            <a:endParaRPr lang="zh-CN" altLang="en-US" sz="2800" b="1" dirty="0">
              <a:solidFill>
                <a:srgbClr val="FF0000"/>
              </a:solidFill>
              <a:latin typeface="华文楷体" panose="02010600040101010101" pitchFamily="2" charset="-122"/>
              <a:ea typeface="华文楷体" panose="02010600040101010101" pitchFamily="2" charset="-122"/>
            </a:endParaRPr>
          </a:p>
        </p:txBody>
      </p:sp>
      <p:sp>
        <p:nvSpPr>
          <p:cNvPr id="50177" name="Rectangle 4"/>
          <p:cNvSpPr txBox="1"/>
          <p:nvPr/>
        </p:nvSpPr>
        <p:spPr>
          <a:xfrm>
            <a:off x="465455" y="1167130"/>
            <a:ext cx="3473450"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lIns="91440" tIns="45720" rIns="91440" bIns="45720"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（3）模式识别概况</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TextBox 2"/>
          <p:cNvSpPr txBox="1"/>
          <p:nvPr/>
        </p:nvSpPr>
        <p:spPr>
          <a:xfrm>
            <a:off x="2373313" y="2455863"/>
            <a:ext cx="4238625" cy="706437"/>
          </a:xfrm>
          <a:prstGeom prst="rect">
            <a:avLst/>
          </a:prstGeom>
          <a:noFill/>
          <a:ln w="9525">
            <a:noFill/>
          </a:ln>
        </p:spPr>
        <p:txBody>
          <a:bodyPr anchor="t" anchorCtr="0">
            <a:spAutoFit/>
          </a:bodyPr>
          <a:p>
            <a:pPr algn="ctr"/>
            <a:r>
              <a:rPr lang="zh-CN" altLang="en-US" sz="4000" b="1" dirty="0">
                <a:solidFill>
                  <a:srgbClr val="2403EF"/>
                </a:solidFill>
                <a:latin typeface="华文楷体" panose="02010600040101010101" pitchFamily="2" charset="-122"/>
                <a:ea typeface="华文楷体" panose="02010600040101010101" pitchFamily="2" charset="-122"/>
              </a:rPr>
              <a:t>数据预处理</a:t>
            </a:r>
            <a:endParaRPr lang="zh-CN" altLang="en-US" sz="4000" b="1" dirty="0">
              <a:solidFill>
                <a:srgbClr val="2403EF"/>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2930525" y="448944"/>
            <a:ext cx="3125470" cy="645153"/>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marR="0" algn="ctr" defTabSz="914400">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4"/>
          <p:cNvSpPr/>
          <p:nvPr/>
        </p:nvSpPr>
        <p:spPr>
          <a:xfrm>
            <a:off x="2066925" y="1730375"/>
            <a:ext cx="4859338" cy="1968500"/>
          </a:xfrm>
          <a:prstGeom prst="rect">
            <a:avLst/>
          </a:prstGeom>
          <a:noFill/>
          <a:ln w="9525">
            <a:noFill/>
          </a:ln>
        </p:spPr>
        <p:txBody>
          <a:bodyPr lIns="0" tIns="0" rIns="0" bIns="0" anchor="ctr" anchorCtr="0">
            <a:spAutoFit/>
          </a:bodyPr>
          <a:p>
            <a:pPr marL="457200" indent="-457200" defTabSz="914400">
              <a:lnSpc>
                <a:spcPct val="20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数据预处理概述</a:t>
            </a:r>
            <a:endParaRPr lang="zh-CN" altLang="en-US" sz="3200" b="1" dirty="0">
              <a:solidFill>
                <a:srgbClr val="2403EF"/>
              </a:solidFill>
              <a:latin typeface="华文楷体" panose="02010600040101010101" pitchFamily="2" charset="-122"/>
              <a:ea typeface="华文楷体" panose="02010600040101010101" pitchFamily="2" charset="-122"/>
            </a:endParaRPr>
          </a:p>
          <a:p>
            <a:pPr marL="457200" indent="-457200" defTabSz="914400">
              <a:lnSpc>
                <a:spcPct val="20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数据预处理方法介绍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zh-CN"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zh-CN"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4210" name="文本框 1"/>
          <p:cNvSpPr txBox="1"/>
          <p:nvPr/>
        </p:nvSpPr>
        <p:spPr>
          <a:xfrm>
            <a:off x="2878138" y="2693988"/>
            <a:ext cx="3387725" cy="644525"/>
          </a:xfrm>
          <a:prstGeom prst="rect">
            <a:avLst/>
          </a:prstGeom>
          <a:noFill/>
          <a:ln w="9525">
            <a:noFill/>
          </a:ln>
        </p:spPr>
        <p:txBody>
          <a:bodyPr wrap="none" anchor="t" anchorCtr="0">
            <a:spAutoFit/>
          </a:bodyPr>
          <a:p>
            <a:r>
              <a:rPr lang="zh-CN" altLang="en-US" b="1" dirty="0">
                <a:solidFill>
                  <a:srgbClr val="2403EF"/>
                </a:solidFill>
                <a:latin typeface="华文楷体" panose="02010600040101010101" pitchFamily="2" charset="-122"/>
                <a:ea typeface="华文楷体" panose="02010600040101010101" pitchFamily="2" charset="-122"/>
              </a:rPr>
              <a:t>数据预处理概述</a:t>
            </a:r>
            <a:endParaRPr lang="zh-CN" altLang="en-US">
              <a:latin typeface="Times New Roman" panose="02020603050405020304" pitchFamily="18" charset="0"/>
              <a:ea typeface="宋体" panose="02010600030101010101" pitchFamily="2" charset="-122"/>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4"/>
          <p:cNvSpPr/>
          <p:nvPr/>
        </p:nvSpPr>
        <p:spPr>
          <a:xfrm>
            <a:off x="544513" y="1168400"/>
            <a:ext cx="4859337" cy="639763"/>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数据预处理概述</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5235" name="文本框 1"/>
          <p:cNvSpPr txBox="1"/>
          <p:nvPr/>
        </p:nvSpPr>
        <p:spPr>
          <a:xfrm>
            <a:off x="544513" y="1808163"/>
            <a:ext cx="8210550" cy="977900"/>
          </a:xfrm>
          <a:prstGeom prst="rect">
            <a:avLst/>
          </a:prstGeom>
          <a:noFill/>
          <a:ln w="9525">
            <a:noFill/>
          </a:ln>
        </p:spPr>
        <p:txBody>
          <a:bodyPr wrap="square" anchor="t" anchorCtr="0">
            <a:spAutoFit/>
          </a:bodyPr>
          <a:p>
            <a:pPr>
              <a:lnSpc>
                <a:spcPct val="120000"/>
              </a:lnSpc>
            </a:pPr>
            <a:r>
              <a:rPr lang="en-US" altLang="zh-CN" sz="2400" b="1">
                <a:latin typeface="华文楷体" panose="02010600040101010101" pitchFamily="2" charset="-122"/>
                <a:ea typeface="华文楷体" panose="02010600040101010101" pitchFamily="2" charset="-122"/>
              </a:rPr>
              <a:t>        </a:t>
            </a:r>
            <a:r>
              <a:rPr lang="zh-CN" altLang="en-US" sz="2400" b="1">
                <a:latin typeface="华文楷体" panose="02010600040101010101" pitchFamily="2" charset="-122"/>
                <a:ea typeface="华文楷体" panose="02010600040101010101" pitchFamily="2" charset="-122"/>
              </a:rPr>
              <a:t>数据预处理（data preprocessing）是指在</a:t>
            </a:r>
            <a:r>
              <a:rPr lang="zh-CN" altLang="en-US" sz="2400" b="1">
                <a:solidFill>
                  <a:srgbClr val="FF0000"/>
                </a:solidFill>
                <a:latin typeface="华文楷体" panose="02010600040101010101" pitchFamily="2" charset="-122"/>
                <a:ea typeface="华文楷体" panose="02010600040101010101" pitchFamily="2" charset="-122"/>
              </a:rPr>
              <a:t>主要的处理以前</a:t>
            </a:r>
            <a:r>
              <a:rPr lang="zh-CN" altLang="en-US" sz="2400" b="1">
                <a:latin typeface="华文楷体" panose="02010600040101010101" pitchFamily="2" charset="-122"/>
                <a:ea typeface="华文楷体" panose="02010600040101010101" pitchFamily="2" charset="-122"/>
              </a:rPr>
              <a:t>对数据进行的一些处理。</a:t>
            </a:r>
            <a:endParaRPr lang="zh-CN" altLang="en-US" sz="2400" b="1">
              <a:latin typeface="华文楷体" panose="02010600040101010101" pitchFamily="2" charset="-122"/>
              <a:ea typeface="华文楷体" panose="02010600040101010101" pitchFamily="2" charset="-122"/>
            </a:endParaRPr>
          </a:p>
        </p:txBody>
      </p:sp>
      <p:sp>
        <p:nvSpPr>
          <p:cNvPr id="95236" name="文本框 2"/>
          <p:cNvSpPr txBox="1"/>
          <p:nvPr/>
        </p:nvSpPr>
        <p:spPr>
          <a:xfrm>
            <a:off x="595313" y="2786063"/>
            <a:ext cx="8110537" cy="3635375"/>
          </a:xfrm>
          <a:prstGeom prst="rect">
            <a:avLst/>
          </a:prstGeom>
          <a:solidFill>
            <a:schemeClr val="bg2"/>
          </a:solidFill>
          <a:ln w="9525">
            <a:noFill/>
          </a:ln>
        </p:spPr>
        <p:txBody>
          <a:bodyPr wrap="square" anchor="t" anchorCtr="0">
            <a:spAutoFit/>
          </a:bodyPr>
          <a:p>
            <a:pPr>
              <a:lnSpc>
                <a:spcPct val="120000"/>
              </a:lnSpc>
              <a:buSzTx/>
            </a:pPr>
            <a:r>
              <a:rPr lang="en-US" altLang="zh-CN" sz="2400" b="1">
                <a:latin typeface="华文楷体" panose="02010600040101010101" pitchFamily="2" charset="-122"/>
                <a:ea typeface="华文楷体" panose="02010600040101010101" pitchFamily="2" charset="-122"/>
              </a:rPr>
              <a:t>         </a:t>
            </a:r>
            <a:r>
              <a:rPr lang="zh-CN" altLang="en-US" sz="2400" b="1">
                <a:latin typeface="华文楷体" panose="02010600040101010101" pitchFamily="2" charset="-122"/>
                <a:ea typeface="华文楷体" panose="02010600040101010101" pitchFamily="2" charset="-122"/>
              </a:rPr>
              <a:t>对于计算机而言，所有的信息都以统一格式的数据的形式表达和处理，并且数据是计算机所有的信息来源，高质量的数据是知识发现过程的重要步骤。</a:t>
            </a:r>
            <a:endParaRPr lang="zh-CN" altLang="en-US" sz="2400" b="1">
              <a:latin typeface="华文楷体" panose="02010600040101010101" pitchFamily="2" charset="-122"/>
              <a:ea typeface="华文楷体" panose="0201060004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rPr>
              <a:t>        从现实世界中所获取的数据大体上都是不完整、不一致、异构的</a:t>
            </a:r>
            <a:r>
              <a:rPr lang="en-US" altLang="zh-CN" sz="2400" b="1">
                <a:latin typeface="华文楷体" panose="02010600040101010101" pitchFamily="2" charset="-122"/>
                <a:ea typeface="华文楷体" panose="02010600040101010101" pitchFamily="2" charset="-122"/>
              </a:rPr>
              <a:t>“</a:t>
            </a:r>
            <a:r>
              <a:rPr lang="zh-CN" altLang="en-US" sz="2400" b="1">
                <a:latin typeface="华文楷体" panose="02010600040101010101" pitchFamily="2" charset="-122"/>
                <a:ea typeface="华文楷体" panose="02010600040101010101" pitchFamily="2" charset="-122"/>
              </a:rPr>
              <a:t>脏数据</a:t>
            </a:r>
            <a:r>
              <a:rPr lang="en-US" altLang="zh-CN" sz="2400" b="1">
                <a:latin typeface="华文楷体" panose="02010600040101010101" pitchFamily="2" charset="-122"/>
                <a:ea typeface="华文楷体" panose="02010600040101010101" pitchFamily="2" charset="-122"/>
              </a:rPr>
              <a:t>”</a:t>
            </a:r>
            <a:r>
              <a:rPr lang="zh-CN" altLang="en-US" sz="2400" b="1">
                <a:latin typeface="华文楷体" panose="02010600040101010101" pitchFamily="2" charset="-122"/>
                <a:ea typeface="华文楷体" panose="02010600040101010101" pitchFamily="2" charset="-122"/>
              </a:rPr>
              <a:t>，通常难以直接为计算机所用，或应用结果很差。通过数据预处理，对原始数据进行清洗、集成、转换等操作，以获得高质量的数据，有助于提高后续处理的准确率和效率。</a:t>
            </a:r>
            <a:endParaRPr lang="zh-CN" altLang="en-US" sz="2400" b="1">
              <a:latin typeface="华文楷体" panose="02010600040101010101" pitchFamily="2" charset="-122"/>
              <a:ea typeface="华文楷体" panose="02010600040101010101" pitchFamily="2"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TextBox 2"/>
          <p:cNvSpPr txBox="1"/>
          <p:nvPr/>
        </p:nvSpPr>
        <p:spPr>
          <a:xfrm>
            <a:off x="2627313" y="2314575"/>
            <a:ext cx="4238625" cy="706438"/>
          </a:xfrm>
          <a:prstGeom prst="rect">
            <a:avLst/>
          </a:prstGeom>
          <a:noFill/>
          <a:ln w="9525">
            <a:noFill/>
          </a:ln>
        </p:spPr>
        <p:txBody>
          <a:bodyPr anchor="t" anchorCtr="0">
            <a:spAutoFit/>
          </a:bodyPr>
          <a:p>
            <a:pPr algn="ctr"/>
            <a:r>
              <a:rPr lang="zh-CN" altLang="en-US" sz="4000" b="1" dirty="0">
                <a:solidFill>
                  <a:srgbClr val="2403EF"/>
                </a:solidFill>
                <a:latin typeface="华文楷体" panose="02010600040101010101" pitchFamily="2" charset="-122"/>
                <a:ea typeface="华文楷体" panose="02010600040101010101" pitchFamily="2" charset="-122"/>
              </a:rPr>
              <a:t>模式识别概述</a:t>
            </a:r>
            <a:endParaRPr lang="zh-CN" altLang="en-US" sz="4000" b="1" dirty="0">
              <a:solidFill>
                <a:srgbClr val="2403EF"/>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2930525" y="448944"/>
            <a:ext cx="3125470" cy="645152"/>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marR="0" algn="ctr" defTabSz="914400">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6258" name="文本框 2"/>
          <p:cNvSpPr txBox="1"/>
          <p:nvPr/>
        </p:nvSpPr>
        <p:spPr>
          <a:xfrm>
            <a:off x="2344738" y="2601913"/>
            <a:ext cx="4303712" cy="646112"/>
          </a:xfrm>
          <a:prstGeom prst="rect">
            <a:avLst/>
          </a:prstGeom>
          <a:noFill/>
          <a:ln w="9525">
            <a:noFill/>
          </a:ln>
        </p:spPr>
        <p:txBody>
          <a:bodyPr wrap="none" anchor="t" anchorCtr="0">
            <a:spAutoFit/>
          </a:bodyPr>
          <a:p>
            <a:r>
              <a:rPr lang="zh-CN" altLang="en-US" b="1" dirty="0">
                <a:solidFill>
                  <a:srgbClr val="2403EF"/>
                </a:solidFill>
                <a:latin typeface="华文楷体" panose="02010600040101010101" pitchFamily="2" charset="-122"/>
                <a:ea typeface="华文楷体" panose="02010600040101010101" pitchFamily="2" charset="-122"/>
                <a:sym typeface="黑体" panose="02010609060101010101" pitchFamily="2" charset="-122"/>
              </a:rPr>
              <a:t>数据预处理方法介绍</a:t>
            </a:r>
            <a:endParaRPr lang="zh-CN" altLang="en-US" b="1" dirty="0">
              <a:solidFill>
                <a:srgbClr val="2403EF"/>
              </a:solidFill>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4"/>
          <p:cNvSpPr/>
          <p:nvPr/>
        </p:nvSpPr>
        <p:spPr>
          <a:xfrm>
            <a:off x="769938" y="1268413"/>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数据预处理的方法</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7283" name="文本框 1"/>
          <p:cNvSpPr txBox="1"/>
          <p:nvPr/>
        </p:nvSpPr>
        <p:spPr>
          <a:xfrm>
            <a:off x="769938" y="2146300"/>
            <a:ext cx="7991475" cy="1420813"/>
          </a:xfrm>
          <a:prstGeom prst="rect">
            <a:avLst/>
          </a:prstGeom>
          <a:noFill/>
          <a:ln w="9525">
            <a:noFill/>
          </a:ln>
        </p:spPr>
        <p:txBody>
          <a:bodyPr wrap="square" anchor="t" anchorCtr="0">
            <a:spAutoFit/>
          </a:bodyPr>
          <a:p>
            <a:pPr>
              <a:lnSpc>
                <a:spcPct val="120000"/>
              </a:lnSpc>
              <a:buSzTx/>
            </a:pPr>
            <a:r>
              <a:rPr lang="zh-CN" altLang="en-US" sz="2400" b="1" u="sng">
                <a:solidFill>
                  <a:srgbClr val="FF0000"/>
                </a:solidFill>
                <a:latin typeface="华文楷体" panose="02010600040101010101" pitchFamily="2" charset="-122"/>
                <a:ea typeface="华文楷体" panose="02010600040101010101" pitchFamily="2" charset="-122"/>
              </a:rPr>
              <a:t>去除唯一属性</a:t>
            </a:r>
            <a:endParaRPr lang="zh-CN" altLang="en-US" sz="2400" b="1" u="sng">
              <a:solidFill>
                <a:srgbClr val="FF0000"/>
              </a:solidFill>
              <a:latin typeface="华文楷体" panose="02010600040101010101" pitchFamily="2" charset="-122"/>
              <a:ea typeface="华文楷体" panose="0201060004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rPr>
              <a:t>唯一属性通常是一些id属性，这些属性并不能刻画样本自身的分布规律，所以简单地删除这些属性即可。</a:t>
            </a:r>
            <a:endParaRPr lang="zh-CN" altLang="en-US" sz="2400" b="1">
              <a:latin typeface="华文楷体" panose="02010600040101010101" pitchFamily="2" charset="-122"/>
              <a:ea typeface="华文楷体" panose="02010600040101010101" pitchFamily="2" charset="-122"/>
            </a:endParaRPr>
          </a:p>
        </p:txBody>
      </p:sp>
      <p:sp>
        <p:nvSpPr>
          <p:cNvPr id="97284" name="文本框 2"/>
          <p:cNvSpPr txBox="1"/>
          <p:nvPr/>
        </p:nvSpPr>
        <p:spPr>
          <a:xfrm>
            <a:off x="862013" y="3670300"/>
            <a:ext cx="7569200" cy="2306638"/>
          </a:xfrm>
          <a:prstGeom prst="rect">
            <a:avLst/>
          </a:prstGeom>
          <a:noFill/>
          <a:ln w="9525">
            <a:noFill/>
          </a:ln>
        </p:spPr>
        <p:txBody>
          <a:bodyPr wrap="square" anchor="t" anchorCtr="0">
            <a:spAutoFit/>
          </a:bodyPr>
          <a:p>
            <a:pPr>
              <a:lnSpc>
                <a:spcPct val="120000"/>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缺失值处理</a:t>
            </a:r>
            <a:endPar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不处理；</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删除含有缺失值的特征（该方法在包含缺失值的属性含有大量缺失值而仅仅包含极少量有效值时是有效的）；</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缺失值插补。</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4"/>
          <p:cNvSpPr/>
          <p:nvPr/>
        </p:nvSpPr>
        <p:spPr>
          <a:xfrm>
            <a:off x="552450" y="1154113"/>
            <a:ext cx="4859338"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数据预处理的方法</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8307" name="文本框 1"/>
          <p:cNvSpPr txBox="1"/>
          <p:nvPr/>
        </p:nvSpPr>
        <p:spPr>
          <a:xfrm>
            <a:off x="781050" y="1793875"/>
            <a:ext cx="7740650" cy="4521200"/>
          </a:xfrm>
          <a:prstGeom prst="rect">
            <a:avLst/>
          </a:prstGeom>
          <a:solidFill>
            <a:schemeClr val="bg2"/>
          </a:solidFill>
          <a:ln w="9525">
            <a:noFill/>
          </a:ln>
        </p:spPr>
        <p:txBody>
          <a:bodyPr wrap="square" anchor="t" anchorCtr="0">
            <a:spAutoFit/>
          </a:bodyPr>
          <a:p>
            <a:pPr>
              <a:lnSpc>
                <a:spcPct val="120000"/>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离群值的判断和处理</a:t>
            </a:r>
            <a:endPar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solidFill>
                  <a:srgbClr val="2403EF"/>
                </a:solidFill>
                <a:latin typeface="华文楷体" panose="02010600040101010101" pitchFamily="2" charset="-122"/>
                <a:ea typeface="华文楷体" panose="02010600040101010101" pitchFamily="2" charset="-122"/>
                <a:sym typeface="黑体" panose="02010609060101010101" pitchFamily="2" charset="-122"/>
              </a:rPr>
              <a:t>离群值的判断：</a:t>
            </a:r>
            <a:r>
              <a:rPr lang="zh-CN" altLang="en-US" sz="2400" b="1">
                <a:latin typeface="华文楷体" panose="02010600040101010101" pitchFamily="2" charset="-122"/>
                <a:ea typeface="华文楷体" panose="02010600040101010101" pitchFamily="2" charset="-122"/>
                <a:sym typeface="黑体" panose="02010609060101010101" pitchFamily="2" charset="-122"/>
              </a:rPr>
              <a:t>MAD、 3σ、百分位法、基于距离密度、聚类的判断。</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solidFill>
                  <a:srgbClr val="2403EF"/>
                </a:solidFill>
                <a:latin typeface="华文楷体" panose="02010600040101010101" pitchFamily="2" charset="-122"/>
                <a:ea typeface="华文楷体" panose="02010600040101010101" pitchFamily="2" charset="-122"/>
                <a:sym typeface="黑体" panose="02010609060101010101" pitchFamily="2" charset="-122"/>
              </a:rPr>
              <a:t>离群值的处理：</a:t>
            </a:r>
            <a:endParaRPr lang="zh-CN" altLang="en-US" sz="2400" b="1">
              <a:solidFill>
                <a:srgbClr val="2403EF"/>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（1）根据异常点的数量和影响，考虑是否将该条记录删除，信息损失多；（2）若对数据做了log-scale 对数变换后消除了异常值，则此方法生效，且不损失信息；（3）平均值或中位数替代异常点，简单高效，信息的损失较少；（4）在训练树模型时，树模型对离群点的鲁棒性较高，无信息损失，不影响模型训练效果。</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4"/>
          <p:cNvSpPr/>
          <p:nvPr/>
        </p:nvSpPr>
        <p:spPr>
          <a:xfrm>
            <a:off x="576263" y="1154113"/>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数据预处理的方法</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9331" name="文本框 1"/>
          <p:cNvSpPr txBox="1"/>
          <p:nvPr/>
        </p:nvSpPr>
        <p:spPr>
          <a:xfrm>
            <a:off x="714375" y="1793875"/>
            <a:ext cx="7991475" cy="4521200"/>
          </a:xfrm>
          <a:prstGeom prst="rect">
            <a:avLst/>
          </a:prstGeom>
          <a:solidFill>
            <a:schemeClr val="bg2"/>
          </a:solidFill>
          <a:ln w="9525">
            <a:noFill/>
          </a:ln>
        </p:spPr>
        <p:txBody>
          <a:bodyPr wrap="square" anchor="t" anchorCtr="0">
            <a:spAutoFit/>
          </a:bodyPr>
          <a:p>
            <a:pPr>
              <a:lnSpc>
                <a:spcPct val="120000"/>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特征编码</a:t>
            </a:r>
            <a:endPar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solidFill>
                  <a:srgbClr val="2403EF"/>
                </a:solidFill>
                <a:latin typeface="华文楷体" panose="02010600040101010101" pitchFamily="2" charset="-122"/>
                <a:ea typeface="华文楷体" panose="02010600040101010101" pitchFamily="2" charset="-122"/>
                <a:sym typeface="黑体" panose="02010609060101010101" pitchFamily="2" charset="-122"/>
              </a:rPr>
              <a:t>（1）分箱—特征二元化/多元化</a:t>
            </a:r>
            <a:endParaRPr lang="zh-CN" altLang="en-US" sz="2400" b="1">
              <a:solidFill>
                <a:srgbClr val="2403EF"/>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solidFill>
                  <a:schemeClr val="tx1"/>
                </a:solidFill>
                <a:latin typeface="华文楷体" panose="02010600040101010101" pitchFamily="2" charset="-122"/>
                <a:ea typeface="华文楷体" panose="02010600040101010101" pitchFamily="2" charset="-122"/>
                <a:sym typeface="黑体" panose="02010609060101010101" pitchFamily="2" charset="-122"/>
              </a:rPr>
              <a:t>将</a:t>
            </a:r>
            <a:r>
              <a:rPr lang="zh-CN" altLang="en-US" sz="2400" b="1">
                <a:latin typeface="华文楷体" panose="02010600040101010101" pitchFamily="2" charset="-122"/>
                <a:ea typeface="华文楷体" panose="02010600040101010101" pitchFamily="2" charset="-122"/>
                <a:sym typeface="黑体" panose="02010609060101010101" pitchFamily="2" charset="-122"/>
              </a:rPr>
              <a:t>数值型的属性转换为布尔值的属性，设定一个阈值作为划分属性值为0和1的分隔点。</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solidFill>
                  <a:srgbClr val="2403EF"/>
                </a:solidFill>
                <a:latin typeface="华文楷体" panose="02010600040101010101" pitchFamily="2" charset="-122"/>
                <a:ea typeface="华文楷体" panose="02010600040101010101" pitchFamily="2" charset="-122"/>
                <a:sym typeface="黑体" panose="02010609060101010101" pitchFamily="2" charset="-122"/>
              </a:rPr>
              <a:t>（2）独热编码（One-HotEncoding）</a:t>
            </a:r>
            <a:endParaRPr lang="zh-CN" altLang="en-US" sz="2400" b="1">
              <a:solidFill>
                <a:srgbClr val="2403EF"/>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采用N位状态寄存器来对N个可能的取值进行编码，每个状态都由独立的寄存器来表示，并且在任意时刻只有其中一位有效。</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独热编码的优点：能够处理非数值属性；在一定程度上扩充了特征；编码后的属性是稀疏的，存在大量的零元分量。</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4"/>
          <p:cNvSpPr/>
          <p:nvPr/>
        </p:nvSpPr>
        <p:spPr>
          <a:xfrm>
            <a:off x="576263"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数据预处理的方法</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2" name="文本框 1"/>
          <p:cNvSpPr txBox="1"/>
          <p:nvPr/>
        </p:nvSpPr>
        <p:spPr>
          <a:xfrm>
            <a:off x="725488" y="1801813"/>
            <a:ext cx="7991475" cy="4078288"/>
          </a:xfrm>
          <a:prstGeom prst="rect">
            <a:avLst/>
          </a:prstGeom>
          <a:solidFill>
            <a:schemeClr val="bg2"/>
          </a:solidFill>
          <a:ln w="9525">
            <a:noFill/>
          </a:ln>
        </p:spPr>
        <p:txBody>
          <a:bodyPr wrap="square" rtlCol="0" anchor="t">
            <a:spAutoFit/>
          </a:bodyPr>
          <a:p>
            <a:pPr>
              <a:lnSpc>
                <a:spcPct val="120000"/>
              </a:lnSpc>
              <a:buClrTx/>
              <a:buSzTx/>
              <a:buFontTx/>
            </a:pPr>
            <a:r>
              <a:rPr lang="zh-CN" altLang="en-US" sz="2400" b="1" u="sng" noProof="1">
                <a:solidFill>
                  <a:srgbClr val="FF0000"/>
                </a:solidFill>
                <a:latin typeface="华文楷体" panose="02010600040101010101" pitchFamily="2" charset="-122"/>
                <a:ea typeface="华文楷体" panose="02010600040101010101" pitchFamily="2" charset="-122"/>
                <a:cs typeface="+mn-cs"/>
                <a:sym typeface="+mn-ea"/>
              </a:rPr>
              <a:t>特征标准化</a:t>
            </a:r>
            <a:endParaRPr lang="zh-CN" altLang="en-US" sz="2400" b="1" u="sng" noProof="1">
              <a:solidFill>
                <a:srgbClr val="FF0000"/>
              </a:solidFill>
              <a:latin typeface="华文楷体" panose="02010600040101010101" pitchFamily="2" charset="-122"/>
              <a:ea typeface="华文楷体" panose="02010600040101010101" pitchFamily="2" charset="-122"/>
              <a:sym typeface="+mn-ea"/>
            </a:endParaRPr>
          </a:p>
          <a:p>
            <a:pPr>
              <a:lnSpc>
                <a:spcPct val="120000"/>
              </a:lnSpc>
              <a:buClrTx/>
              <a:buSzTx/>
              <a:buFontTx/>
            </a:pPr>
            <a:r>
              <a:rPr lang="zh-CN" altLang="en-US" sz="2400" b="1" noProof="1">
                <a:solidFill>
                  <a:srgbClr val="2403EF"/>
                </a:solidFill>
                <a:latin typeface="华文楷体" panose="02010600040101010101" pitchFamily="2" charset="-122"/>
                <a:ea typeface="华文楷体" panose="02010600040101010101" pitchFamily="2" charset="-122"/>
                <a:cs typeface="+mn-cs"/>
                <a:sym typeface="+mn-ea"/>
              </a:rPr>
              <a:t>（1）标准化的原因</a:t>
            </a:r>
            <a:endParaRPr lang="zh-CN" altLang="en-US" sz="2400" b="1" noProof="1">
              <a:solidFill>
                <a:srgbClr val="2403EF"/>
              </a:solidFill>
              <a:latin typeface="华文楷体" panose="02010600040101010101" pitchFamily="2" charset="-122"/>
              <a:ea typeface="华文楷体" panose="02010600040101010101" pitchFamily="2" charset="-122"/>
              <a:sym typeface="+mn-ea"/>
            </a:endParaRPr>
          </a:p>
          <a:p>
            <a:pPr marL="342900" indent="-342900">
              <a:lnSpc>
                <a:spcPct val="120000"/>
              </a:lnSpc>
              <a:buClrTx/>
              <a:buSzTx/>
              <a:buFont typeface="Arial" panose="020B0604020202020204" pitchFamily="34" charset="0"/>
              <a:buChar char="•"/>
            </a:pPr>
            <a:r>
              <a:rPr lang="zh-CN" altLang="en-US" sz="2400" b="1" noProof="1">
                <a:latin typeface="华文楷体" panose="02010600040101010101" pitchFamily="2" charset="-122"/>
                <a:ea typeface="华文楷体" panose="02010600040101010101" pitchFamily="2" charset="-122"/>
                <a:cs typeface="+mn-cs"/>
                <a:sym typeface="+mn-ea"/>
              </a:rPr>
              <a:t>某些算法要求样本具有零均值和单位方差；</a:t>
            </a:r>
            <a:endParaRPr lang="zh-CN" altLang="en-US" sz="2400" b="1" noProof="1">
              <a:latin typeface="华文楷体" panose="02010600040101010101" pitchFamily="2" charset="-122"/>
              <a:ea typeface="华文楷体" panose="02010600040101010101" pitchFamily="2" charset="-122"/>
              <a:sym typeface="+mn-ea"/>
            </a:endParaRPr>
          </a:p>
          <a:p>
            <a:pPr marL="342900" indent="-342900">
              <a:lnSpc>
                <a:spcPct val="120000"/>
              </a:lnSpc>
              <a:buClrTx/>
              <a:buSzTx/>
              <a:buFont typeface="Arial" panose="020B0604020202020204" pitchFamily="34" charset="0"/>
              <a:buChar char="•"/>
            </a:pPr>
            <a:r>
              <a:rPr lang="zh-CN" altLang="en-US" sz="2400" b="1" noProof="1">
                <a:latin typeface="华文楷体" panose="02010600040101010101" pitchFamily="2" charset="-122"/>
                <a:ea typeface="华文楷体" panose="02010600040101010101" pitchFamily="2" charset="-122"/>
                <a:cs typeface="+mn-cs"/>
                <a:sym typeface="+mn-ea"/>
              </a:rPr>
              <a:t>需要消除样本不同属性具有不同量级时的影响：①数量级的差异将导致量级较大的属性占据主导地位；②数量级的差异将导致迭代收敛速度减慢；③依赖于样本距离的算法对于数据的数量级非常敏感。</a:t>
            </a:r>
            <a:endParaRPr lang="zh-CN" altLang="en-US" sz="2400" b="1" noProof="1">
              <a:latin typeface="华文楷体" panose="02010600040101010101" pitchFamily="2" charset="-122"/>
              <a:ea typeface="华文楷体" panose="02010600040101010101" pitchFamily="2" charset="-122"/>
              <a:sym typeface="+mn-ea"/>
            </a:endParaRPr>
          </a:p>
          <a:p>
            <a:pPr marL="342900" indent="-342900">
              <a:lnSpc>
                <a:spcPct val="120000"/>
              </a:lnSpc>
              <a:buClrTx/>
              <a:buSzTx/>
              <a:buFont typeface="Arial" panose="020B0604020202020204" pitchFamily="34" charset="0"/>
              <a:buChar char="•"/>
            </a:pPr>
            <a:r>
              <a:rPr lang="zh-CN" altLang="en-US" sz="2400" b="1" noProof="1">
                <a:latin typeface="华文楷体" panose="02010600040101010101" pitchFamily="2" charset="-122"/>
                <a:ea typeface="华文楷体" panose="02010600040101010101" pitchFamily="2" charset="-122"/>
                <a:cs typeface="+mn-cs"/>
                <a:sym typeface="+mn-ea"/>
              </a:rPr>
              <a:t>归一化后求优过程范围变小，寻优过程变得平缓，更容易正确收敛到最优解</a:t>
            </a:r>
            <a:endParaRPr lang="zh-CN" altLang="en-US" sz="2400" b="1" noProof="1">
              <a:latin typeface="华文楷体" panose="02010600040101010101" pitchFamily="2" charset="-122"/>
              <a:ea typeface="华文楷体" panose="02010600040101010101" pitchFamily="2" charset="-122"/>
              <a:sym typeface="+mn-ea"/>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4"/>
          <p:cNvSpPr/>
          <p:nvPr/>
        </p:nvSpPr>
        <p:spPr>
          <a:xfrm>
            <a:off x="744538" y="1141413"/>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数据预处理的方法</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2" name="文本框 1"/>
          <p:cNvSpPr txBox="1"/>
          <p:nvPr/>
        </p:nvSpPr>
        <p:spPr>
          <a:xfrm>
            <a:off x="771525" y="1873250"/>
            <a:ext cx="7602538" cy="3635375"/>
          </a:xfrm>
          <a:prstGeom prst="rect">
            <a:avLst/>
          </a:prstGeom>
          <a:solidFill>
            <a:schemeClr val="bg2"/>
          </a:solidFill>
          <a:ln w="9525">
            <a:noFill/>
          </a:ln>
        </p:spPr>
        <p:txBody>
          <a:bodyPr wrap="square" rtlCol="0" anchor="t">
            <a:spAutoFit/>
          </a:bodyPr>
          <a:p>
            <a:pPr>
              <a:lnSpc>
                <a:spcPct val="120000"/>
              </a:lnSpc>
              <a:buClrTx/>
              <a:buSzTx/>
              <a:buFontTx/>
            </a:pPr>
            <a:r>
              <a:rPr lang="zh-CN" altLang="en-US" sz="2400" b="1" u="sng" noProof="1">
                <a:solidFill>
                  <a:srgbClr val="FF0000"/>
                </a:solidFill>
                <a:latin typeface="华文楷体" panose="02010600040101010101" pitchFamily="2" charset="-122"/>
                <a:ea typeface="华文楷体" panose="02010600040101010101" pitchFamily="2" charset="-122"/>
                <a:cs typeface="+mn-cs"/>
                <a:sym typeface="+mn-ea"/>
              </a:rPr>
              <a:t>特征标准化</a:t>
            </a:r>
            <a:endParaRPr lang="zh-CN" altLang="en-US" sz="2400" b="1" u="sng" noProof="1">
              <a:solidFill>
                <a:srgbClr val="FF0000"/>
              </a:solidFill>
              <a:latin typeface="华文楷体" panose="02010600040101010101" pitchFamily="2" charset="-122"/>
              <a:ea typeface="华文楷体" panose="02010600040101010101" pitchFamily="2" charset="-122"/>
              <a:sym typeface="+mn-ea"/>
            </a:endParaRPr>
          </a:p>
          <a:p>
            <a:pPr>
              <a:lnSpc>
                <a:spcPct val="120000"/>
              </a:lnSpc>
              <a:buClrTx/>
              <a:buSzTx/>
              <a:buFontTx/>
            </a:pPr>
            <a:r>
              <a:rPr lang="zh-CN" altLang="en-US" sz="2400" b="1" noProof="1">
                <a:solidFill>
                  <a:srgbClr val="2403EF"/>
                </a:solidFill>
                <a:latin typeface="华文楷体" panose="02010600040101010101" pitchFamily="2" charset="-122"/>
                <a:ea typeface="华文楷体" panose="02010600040101010101" pitchFamily="2" charset="-122"/>
                <a:cs typeface="+mn-cs"/>
                <a:sym typeface="+mn-ea"/>
              </a:rPr>
              <a:t>（2）数据标准化的方法</a:t>
            </a:r>
            <a:endParaRPr lang="zh-CN" altLang="en-US" sz="2400" b="1" noProof="1">
              <a:latin typeface="华文楷体" panose="02010600040101010101" pitchFamily="2" charset="-122"/>
              <a:ea typeface="华文楷体" panose="02010600040101010101" pitchFamily="2" charset="-122"/>
              <a:sym typeface="+mn-ea"/>
            </a:endParaRPr>
          </a:p>
          <a:p>
            <a:pPr marL="342900" indent="-342900">
              <a:lnSpc>
                <a:spcPct val="120000"/>
              </a:lnSpc>
              <a:buClrTx/>
              <a:buSzTx/>
              <a:buFont typeface="Arial" panose="020B0604020202020204" pitchFamily="34" charset="0"/>
              <a:buChar char="•"/>
            </a:pPr>
            <a:r>
              <a:rPr lang="zh-CN" altLang="en-US" sz="2400" b="1" noProof="1">
                <a:latin typeface="华文楷体" panose="02010600040101010101" pitchFamily="2" charset="-122"/>
                <a:ea typeface="华文楷体" panose="02010600040101010101" pitchFamily="2" charset="-122"/>
                <a:cs typeface="+mn-cs"/>
                <a:sym typeface="+mn-ea"/>
              </a:rPr>
              <a:t>min-max标准化（归一化）：把最大值归为1，最小值归为0/-1，其他值在其中分布。</a:t>
            </a:r>
            <a:endParaRPr lang="zh-CN" altLang="en-US" sz="2400" b="1" noProof="1">
              <a:latin typeface="华文楷体" panose="02010600040101010101" pitchFamily="2" charset="-122"/>
              <a:ea typeface="华文楷体" panose="02010600040101010101" pitchFamily="2" charset="-122"/>
              <a:sym typeface="+mn-ea"/>
            </a:endParaRPr>
          </a:p>
          <a:p>
            <a:pPr>
              <a:lnSpc>
                <a:spcPct val="120000"/>
              </a:lnSpc>
              <a:buClrTx/>
              <a:buSzTx/>
              <a:buFontTx/>
            </a:pPr>
            <a:r>
              <a:rPr lang="zh-CN" altLang="en-US" sz="2400" b="1" noProof="1">
                <a:latin typeface="华文楷体" panose="02010600040101010101" pitchFamily="2" charset="-122"/>
                <a:ea typeface="华文楷体" panose="02010600040101010101" pitchFamily="2" charset="-122"/>
                <a:cs typeface="+mn-cs"/>
                <a:sym typeface="+mn-ea"/>
              </a:rPr>
              <a:t>新数据=（原数据 - 最小值）/（最大值 - 最小值）</a:t>
            </a:r>
            <a:endParaRPr lang="zh-CN" altLang="en-US" sz="2400" b="1" noProof="1">
              <a:latin typeface="华文楷体" panose="02010600040101010101" pitchFamily="2" charset="-122"/>
              <a:ea typeface="华文楷体" panose="02010600040101010101" pitchFamily="2" charset="-122"/>
              <a:sym typeface="+mn-ea"/>
            </a:endParaRPr>
          </a:p>
          <a:p>
            <a:pPr marL="342900" indent="-342900">
              <a:lnSpc>
                <a:spcPct val="120000"/>
              </a:lnSpc>
              <a:buClrTx/>
              <a:buSzTx/>
              <a:buFont typeface="Arial" panose="020B0604020202020204" pitchFamily="34" charset="0"/>
              <a:buChar char="•"/>
            </a:pPr>
            <a:r>
              <a:rPr lang="zh-CN" altLang="en-US" sz="2400" b="1" noProof="1">
                <a:latin typeface="华文楷体" panose="02010600040101010101" pitchFamily="2" charset="-122"/>
                <a:ea typeface="华文楷体" panose="02010600040101010101" pitchFamily="2" charset="-122"/>
                <a:cs typeface="+mn-cs"/>
                <a:sym typeface="+mn-ea"/>
              </a:rPr>
              <a:t>z-score标准化（规范化）：一般把均值归一化为0，方差归一化1。</a:t>
            </a:r>
            <a:endParaRPr lang="zh-CN" altLang="en-US" sz="2400" b="1" noProof="1">
              <a:latin typeface="华文楷体" panose="02010600040101010101" pitchFamily="2" charset="-122"/>
              <a:ea typeface="华文楷体" panose="02010600040101010101" pitchFamily="2" charset="-122"/>
              <a:sym typeface="+mn-ea"/>
            </a:endParaRPr>
          </a:p>
          <a:p>
            <a:pPr>
              <a:lnSpc>
                <a:spcPct val="120000"/>
              </a:lnSpc>
              <a:buClrTx/>
              <a:buSzTx/>
              <a:buFontTx/>
            </a:pPr>
            <a:r>
              <a:rPr lang="zh-CN" altLang="en-US" sz="2400" b="1" noProof="1">
                <a:latin typeface="华文楷体" panose="02010600040101010101" pitchFamily="2" charset="-122"/>
                <a:ea typeface="华文楷体" panose="02010600040101010101" pitchFamily="2" charset="-122"/>
                <a:cs typeface="+mn-cs"/>
                <a:sym typeface="+mn-ea"/>
              </a:rPr>
              <a:t>新数据=（原数据- 均值）/ 标准差</a:t>
            </a:r>
            <a:endParaRPr lang="zh-CN" altLang="en-US" sz="2400" b="1" noProof="1">
              <a:latin typeface="华文楷体" panose="02010600040101010101" pitchFamily="2" charset="-122"/>
              <a:ea typeface="华文楷体" panose="02010600040101010101" pitchFamily="2" charset="-122"/>
              <a:sym typeface="+mn-ea"/>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4"/>
          <p:cNvSpPr/>
          <p:nvPr/>
        </p:nvSpPr>
        <p:spPr>
          <a:xfrm>
            <a:off x="576263" y="1141413"/>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数据预处理的方法</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2403" name="文本框 1"/>
          <p:cNvSpPr txBox="1"/>
          <p:nvPr/>
        </p:nvSpPr>
        <p:spPr>
          <a:xfrm>
            <a:off x="942975" y="1701800"/>
            <a:ext cx="7693025" cy="2305050"/>
          </a:xfrm>
          <a:prstGeom prst="rect">
            <a:avLst/>
          </a:prstGeom>
          <a:solidFill>
            <a:schemeClr val="bg2"/>
          </a:solidFill>
          <a:ln w="9525">
            <a:noFill/>
          </a:ln>
        </p:spPr>
        <p:txBody>
          <a:bodyPr wrap="square" anchor="t" anchorCtr="0">
            <a:spAutoFit/>
          </a:bodyPr>
          <a:p>
            <a:pPr>
              <a:lnSpc>
                <a:spcPct val="120000"/>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特征标准化</a:t>
            </a:r>
            <a:endPar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solidFill>
                  <a:srgbClr val="2403EF"/>
                </a:solidFill>
                <a:latin typeface="华文楷体" panose="02010600040101010101" pitchFamily="2" charset="-122"/>
                <a:ea typeface="华文楷体" panose="02010600040101010101" pitchFamily="2" charset="-122"/>
                <a:sym typeface="黑体" panose="02010609060101010101" pitchFamily="2" charset="-122"/>
              </a:rPr>
              <a:t>（2）数据标准化的方法</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正则化：数据正则化是将样本的某个范数（如L1范数）缩放到到位1，正则化的过程是针对单个样本的，对于每个样本将样本缩放到单位范数。</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pic>
        <p:nvPicPr>
          <p:cNvPr id="102404" name="图片 3"/>
          <p:cNvPicPr>
            <a:picLocks noChangeAspect="1"/>
          </p:cNvPicPr>
          <p:nvPr/>
        </p:nvPicPr>
        <p:blipFill>
          <a:blip r:embed="rId1"/>
          <a:stretch>
            <a:fillRect/>
          </a:stretch>
        </p:blipFill>
        <p:spPr>
          <a:xfrm>
            <a:off x="5005388" y="4443413"/>
            <a:ext cx="3143250" cy="514350"/>
          </a:xfrm>
          <a:prstGeom prst="rect">
            <a:avLst/>
          </a:prstGeom>
          <a:noFill/>
          <a:ln w="9525">
            <a:noFill/>
          </a:ln>
        </p:spPr>
      </p:pic>
      <p:sp>
        <p:nvSpPr>
          <p:cNvPr id="102405" name="文本框 4"/>
          <p:cNvSpPr txBox="1"/>
          <p:nvPr/>
        </p:nvSpPr>
        <p:spPr>
          <a:xfrm>
            <a:off x="965200" y="4443413"/>
            <a:ext cx="7670800" cy="1420812"/>
          </a:xfrm>
          <a:prstGeom prst="rect">
            <a:avLst/>
          </a:prstGeom>
          <a:solidFill>
            <a:schemeClr val="bg2"/>
          </a:solidFill>
          <a:ln w="9525">
            <a:noFill/>
          </a:ln>
        </p:spPr>
        <p:txBody>
          <a:bodyPr wrap="square" anchor="t" anchorCtr="0">
            <a:spAutoFit/>
          </a:bodyPr>
          <a:p>
            <a:pPr>
              <a:lnSpc>
                <a:spcPct val="120000"/>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数据变换</a:t>
            </a:r>
            <a:endPar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常见的数据变换有基于多项式的、基于指数函数的、基于对数函数的。例如：</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pic>
        <p:nvPicPr>
          <p:cNvPr id="102406" name="图片 5"/>
          <p:cNvPicPr>
            <a:picLocks noChangeAspect="1"/>
          </p:cNvPicPr>
          <p:nvPr/>
        </p:nvPicPr>
        <p:blipFill>
          <a:blip r:embed="rId2"/>
          <a:stretch>
            <a:fillRect/>
          </a:stretch>
        </p:blipFill>
        <p:spPr>
          <a:xfrm>
            <a:off x="685800" y="5864225"/>
            <a:ext cx="7621588" cy="909638"/>
          </a:xfrm>
          <a:prstGeom prst="rect">
            <a:avLst/>
          </a:prstGeom>
          <a:noFill/>
          <a:ln w="9525">
            <a:noFill/>
          </a:ln>
        </p:spPr>
      </p:pic>
      <p:pic>
        <p:nvPicPr>
          <p:cNvPr id="102407" name="图片 6"/>
          <p:cNvPicPr>
            <a:picLocks noChangeAspect="1"/>
          </p:cNvPicPr>
          <p:nvPr/>
        </p:nvPicPr>
        <p:blipFill>
          <a:blip r:embed="rId3"/>
          <a:stretch>
            <a:fillRect/>
          </a:stretch>
        </p:blipFill>
        <p:spPr>
          <a:xfrm>
            <a:off x="576263" y="4005263"/>
            <a:ext cx="3467100" cy="361950"/>
          </a:xfrm>
          <a:prstGeom prst="rect">
            <a:avLst/>
          </a:prstGeom>
          <a:noFill/>
          <a:ln w="9525">
            <a:noFill/>
          </a:ln>
        </p:spPr>
      </p:pic>
      <p:pic>
        <p:nvPicPr>
          <p:cNvPr id="102408" name="图片 7"/>
          <p:cNvPicPr>
            <a:picLocks noChangeAspect="1"/>
          </p:cNvPicPr>
          <p:nvPr/>
        </p:nvPicPr>
        <p:blipFill>
          <a:blip r:embed="rId1"/>
          <a:stretch>
            <a:fillRect/>
          </a:stretch>
        </p:blipFill>
        <p:spPr>
          <a:xfrm>
            <a:off x="4914900" y="3929063"/>
            <a:ext cx="3143250" cy="514350"/>
          </a:xfrm>
          <a:prstGeom prst="rect">
            <a:avLst/>
          </a:prstGeom>
          <a:noFill/>
          <a:ln w="9525">
            <a:noFill/>
          </a:ln>
        </p:spPr>
      </p:pic>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数据预处理</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103426" name="图片 12" descr="数据预处理PIC"/>
          <p:cNvPicPr>
            <a:picLocks noChangeAspect="1"/>
          </p:cNvPicPr>
          <p:nvPr>
            <p:custDataLst>
              <p:tags r:id="rId1"/>
            </p:custDataLst>
          </p:nvPr>
        </p:nvPicPr>
        <p:blipFill>
          <a:blip r:embed="rId2"/>
          <a:stretch>
            <a:fillRect/>
          </a:stretch>
        </p:blipFill>
        <p:spPr>
          <a:xfrm>
            <a:off x="328613" y="0"/>
            <a:ext cx="8602662" cy="6877050"/>
          </a:xfrm>
          <a:prstGeom prst="rect">
            <a:avLst/>
          </a:prstGeom>
          <a:noFill/>
          <a:ln w="9525">
            <a:noFill/>
          </a:ln>
        </p:spPr>
      </p:pic>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TextBox 2"/>
          <p:cNvSpPr txBox="1"/>
          <p:nvPr/>
        </p:nvSpPr>
        <p:spPr>
          <a:xfrm>
            <a:off x="2373313" y="2455863"/>
            <a:ext cx="4238625" cy="706437"/>
          </a:xfrm>
          <a:prstGeom prst="rect">
            <a:avLst/>
          </a:prstGeom>
          <a:noFill/>
          <a:ln w="9525">
            <a:noFill/>
          </a:ln>
        </p:spPr>
        <p:txBody>
          <a:bodyPr anchor="t" anchorCtr="0">
            <a:spAutoFit/>
          </a:bodyPr>
          <a:p>
            <a:pPr algn="ctr"/>
            <a:r>
              <a:rPr lang="zh-CN" altLang="en-US" sz="4000" b="1" dirty="0">
                <a:solidFill>
                  <a:srgbClr val="2403EF"/>
                </a:solidFill>
                <a:latin typeface="华文楷体" panose="02010600040101010101" pitchFamily="2" charset="-122"/>
                <a:ea typeface="华文楷体" panose="02010600040101010101" pitchFamily="2" charset="-122"/>
              </a:rPr>
              <a:t>特征工程</a:t>
            </a:r>
            <a:endParaRPr lang="zh-CN" altLang="en-US" sz="4000" b="1" dirty="0">
              <a:solidFill>
                <a:srgbClr val="2403EF"/>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2930525" y="448944"/>
            <a:ext cx="3125470" cy="645154"/>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marR="0" algn="ctr" defTabSz="914400">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4"/>
          <p:cNvSpPr/>
          <p:nvPr/>
        </p:nvSpPr>
        <p:spPr>
          <a:xfrm>
            <a:off x="808038" y="1254125"/>
            <a:ext cx="7686675" cy="2878138"/>
          </a:xfrm>
          <a:prstGeom prst="rect">
            <a:avLst/>
          </a:prstGeom>
          <a:solidFill>
            <a:schemeClr val="accent6">
              <a:lumMod val="20000"/>
              <a:lumOff val="80000"/>
            </a:schemeClr>
          </a:solidFill>
          <a:ln w="9525">
            <a:noFill/>
          </a:ln>
        </p:spPr>
        <p:txBody>
          <a:bodyPr wrap="square" lIns="0" tIns="0" rIns="0" bIns="0" anchor="ctr">
            <a:spAutoFit/>
          </a:bodyPr>
          <a:p>
            <a:pPr defTabSz="914400" fontAlgn="base">
              <a:lnSpc>
                <a:spcPct val="130000"/>
              </a:lnSpc>
              <a:buFont typeface="Arial" panose="020B0604020202020204" pitchFamily="34" charset="0"/>
              <a:tabLst>
                <a:tab pos="304800" algn="l"/>
              </a:tabLst>
            </a:pPr>
            <a:r>
              <a:rPr lang="zh-CN" altLang="en-US" sz="2400" b="1" strike="noStrike" noProof="1" dirty="0">
                <a:solidFill>
                  <a:schemeClr val="tx1"/>
                </a:solidFill>
                <a:latin typeface="华文楷体" panose="02010600040101010101" pitchFamily="2" charset="-122"/>
                <a:ea typeface="华文楷体" panose="02010600040101010101" pitchFamily="2" charset="-122"/>
                <a:cs typeface="+mn-cs"/>
              </a:rPr>
              <a:t>什么是特征？</a:t>
            </a:r>
            <a:endParaRPr lang="zh-CN" altLang="en-US" sz="2400" b="1" strike="noStrike" noProof="1" dirty="0">
              <a:solidFill>
                <a:schemeClr val="tx1"/>
              </a:solidFill>
              <a:latin typeface="华文楷体" panose="02010600040101010101" pitchFamily="2" charset="-122"/>
              <a:ea typeface="华文楷体" panose="02010600040101010101" pitchFamily="2" charset="-122"/>
            </a:endParaRPr>
          </a:p>
          <a:p>
            <a:pPr marL="342900" indent="-342900" defTabSz="914400" fontAlgn="base">
              <a:lnSpc>
                <a:spcPct val="130000"/>
              </a:lnSpc>
              <a:buFont typeface="Arial" panose="020B0604020202020204" pitchFamily="34" charset="0"/>
              <a:buChar char="•"/>
              <a:tabLst>
                <a:tab pos="304800" algn="l"/>
              </a:tabLst>
            </a:pPr>
            <a:r>
              <a:rPr lang="zh-CN" altLang="en-US" sz="2400" b="1" strike="noStrike" noProof="1" dirty="0">
                <a:solidFill>
                  <a:srgbClr val="00B050"/>
                </a:solidFill>
                <a:latin typeface="华文楷体" panose="02010600040101010101" pitchFamily="2" charset="-122"/>
                <a:ea typeface="华文楷体" panose="02010600040101010101" pitchFamily="2" charset="-122"/>
                <a:cs typeface="+mn-cs"/>
              </a:rPr>
              <a:t>一事物异于其他事物的特点。</a:t>
            </a:r>
            <a:endParaRPr lang="zh-CN" altLang="en-US" sz="2400" b="1" strike="noStrike" noProof="1" dirty="0">
              <a:solidFill>
                <a:srgbClr val="00B050"/>
              </a:solidFill>
              <a:latin typeface="华文楷体" panose="02010600040101010101" pitchFamily="2" charset="-122"/>
              <a:ea typeface="华文楷体" panose="02010600040101010101" pitchFamily="2" charset="-122"/>
            </a:endParaRPr>
          </a:p>
          <a:p>
            <a:pPr marL="342900" indent="-342900" defTabSz="914400" fontAlgn="base">
              <a:lnSpc>
                <a:spcPct val="130000"/>
              </a:lnSpc>
              <a:buFont typeface="Arial" panose="020B0604020202020204" pitchFamily="34" charset="0"/>
              <a:buChar char="•"/>
              <a:tabLst>
                <a:tab pos="304800" algn="l"/>
              </a:tabLst>
            </a:pPr>
            <a:r>
              <a:rPr lang="zh-CN" altLang="en-US" sz="2400" b="1" strike="noStrike" noProof="1" dirty="0">
                <a:solidFill>
                  <a:srgbClr val="00B050"/>
                </a:solidFill>
                <a:latin typeface="华文楷体" panose="02010600040101010101" pitchFamily="2" charset="-122"/>
                <a:ea typeface="华文楷体" panose="02010600040101010101" pitchFamily="2" charset="-122"/>
                <a:cs typeface="+mn-cs"/>
              </a:rPr>
              <a:t>A feature of something is an interesting or important part or characteristic of it.</a:t>
            </a:r>
            <a:endParaRPr lang="zh-CN" altLang="en-US" sz="2400" b="1" strike="noStrike" noProof="1" dirty="0">
              <a:solidFill>
                <a:srgbClr val="00B050"/>
              </a:solidFill>
              <a:latin typeface="华文楷体" panose="02010600040101010101" pitchFamily="2" charset="-122"/>
              <a:ea typeface="华文楷体" panose="02010600040101010101" pitchFamily="2" charset="-122"/>
            </a:endParaRPr>
          </a:p>
          <a:p>
            <a:pPr marL="342900" indent="-342900" defTabSz="914400" fontAlgn="base">
              <a:lnSpc>
                <a:spcPct val="130000"/>
              </a:lnSpc>
              <a:buFont typeface="Arial" panose="020B0604020202020204" pitchFamily="34" charset="0"/>
              <a:tabLst>
                <a:tab pos="304800" algn="l"/>
              </a:tabLst>
            </a:pPr>
            <a:r>
              <a:rPr lang="zh-CN" altLang="en-US" sz="2400" b="1" strike="noStrike" noProof="1" dirty="0">
                <a:solidFill>
                  <a:srgbClr val="00B050"/>
                </a:solidFill>
                <a:latin typeface="华文楷体" panose="02010600040101010101" pitchFamily="2" charset="-122"/>
                <a:ea typeface="华文楷体" panose="02010600040101010101" pitchFamily="2" charset="-122"/>
                <a:cs typeface="+mn-cs"/>
              </a:rPr>
              <a:t>于己而言，特征是某些突出性质的表现，于他而言，特征是区分事物的关键</a:t>
            </a:r>
            <a:endParaRPr lang="zh-CN" altLang="en-US" sz="2400" b="1" strike="noStrike" noProof="1" dirty="0">
              <a:solidFill>
                <a:srgbClr val="00B050"/>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5475" name="Rectangle 4"/>
          <p:cNvSpPr/>
          <p:nvPr/>
        </p:nvSpPr>
        <p:spPr>
          <a:xfrm>
            <a:off x="297180" y="4305935"/>
            <a:ext cx="8709025" cy="1477010"/>
          </a:xfrm>
          <a:prstGeom prst="rect">
            <a:avLst/>
          </a:prstGeom>
          <a:noFill/>
          <a:ln w="9525">
            <a:noFill/>
          </a:ln>
        </p:spPr>
        <p:txBody>
          <a:bodyPr wrap="square" lIns="0" tIns="0" rIns="0" bIns="0" anchor="ctr" anchorCtr="0">
            <a:spAutoFit/>
          </a:bodyPr>
          <a:p>
            <a:pPr defTabSz="914400">
              <a:lnSpc>
                <a:spcPct val="150000"/>
              </a:lnSpc>
              <a:tabLst>
                <a:tab pos="304800" algn="l"/>
              </a:tabLst>
            </a:pPr>
            <a:r>
              <a:rPr lang="zh-CN" altLang="zh-CN" sz="3200" b="1" dirty="0">
                <a:solidFill>
                  <a:srgbClr val="FF0000"/>
                </a:solidFill>
                <a:latin typeface="华文楷体" panose="02010600040101010101" pitchFamily="2" charset="-122"/>
                <a:ea typeface="华文楷体" panose="02010600040101010101" pitchFamily="2" charset="-122"/>
              </a:rPr>
              <a:t>理论上，特征是能够完整描述一个对象或现象的最小变量集合。例如，学生</a:t>
            </a:r>
            <a:r>
              <a:rPr lang="en-US" altLang="zh-CN" sz="3200" b="1" dirty="0">
                <a:solidFill>
                  <a:srgbClr val="FF0000"/>
                </a:solidFill>
                <a:latin typeface="华文楷体" panose="02010600040101010101" pitchFamily="2" charset="-122"/>
                <a:ea typeface="华文楷体" panose="02010600040101010101" pitchFamily="2" charset="-122"/>
              </a:rPr>
              <a:t>=</a:t>
            </a:r>
            <a:r>
              <a:rPr lang="zh-CN" altLang="en-US" sz="3200" b="1" dirty="0">
                <a:solidFill>
                  <a:srgbClr val="FF0000"/>
                </a:solidFill>
                <a:latin typeface="华文楷体" panose="02010600040101010101" pitchFamily="2" charset="-122"/>
                <a:ea typeface="华文楷体" panose="02010600040101010101" pitchFamily="2" charset="-122"/>
              </a:rPr>
              <a:t>（学号，姓名，</a:t>
            </a:r>
            <a:r>
              <a:rPr lang="en-US" altLang="zh-CN" sz="3200" b="1" dirty="0">
                <a:solidFill>
                  <a:srgbClr val="FF0000"/>
                </a:solidFill>
                <a:latin typeface="华文楷体" panose="02010600040101010101" pitchFamily="2" charset="-122"/>
                <a:ea typeface="华文楷体" panose="02010600040101010101" pitchFamily="2" charset="-122"/>
              </a:rPr>
              <a:t>...</a:t>
            </a:r>
            <a:r>
              <a:rPr lang="zh-CN" altLang="en-US" sz="3200" b="1" dirty="0">
                <a:solidFill>
                  <a:srgbClr val="FF0000"/>
                </a:solidFill>
                <a:latin typeface="华文楷体" panose="02010600040101010101" pitchFamily="2" charset="-122"/>
                <a:ea typeface="华文楷体" panose="02010600040101010101" pitchFamily="2" charset="-122"/>
              </a:rPr>
              <a:t>）</a:t>
            </a:r>
            <a:endParaRPr lang="zh-CN" altLang="en-US" sz="3200" b="1" dirty="0">
              <a:solidFill>
                <a:srgbClr val="FF0000"/>
              </a:solidFill>
              <a:latin typeface="华文楷体" panose="02010600040101010101" pitchFamily="2" charset="-122"/>
              <a:ea typeface="华文楷体" panose="02010600040101010101" pitchFamily="2"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文本框 2"/>
          <p:cNvSpPr txBox="1"/>
          <p:nvPr/>
        </p:nvSpPr>
        <p:spPr>
          <a:xfrm>
            <a:off x="736600" y="1036638"/>
            <a:ext cx="8153400" cy="5630863"/>
          </a:xfrm>
          <a:prstGeom prst="rect">
            <a:avLst/>
          </a:prstGeom>
          <a:noFill/>
          <a:ln w="9525">
            <a:noFill/>
          </a:ln>
        </p:spPr>
        <p:txBody>
          <a:bodyPr wrap="square" anchor="t" anchorCtr="0">
            <a:spAutoFit/>
          </a:bodyPr>
          <a:p>
            <a:pPr algn="ctr">
              <a:lnSpc>
                <a:spcPct val="150000"/>
              </a:lnSpc>
            </a:pPr>
            <a:r>
              <a:rPr lang="zh-CN" altLang="zh-CN" sz="2400" b="1" noProof="1">
                <a:solidFill>
                  <a:srgbClr val="FF0000"/>
                </a:solidFill>
                <a:latin typeface="华文楷体" panose="02010600040101010101" pitchFamily="2" charset="-122"/>
                <a:ea typeface="华文楷体" panose="02010600040101010101" pitchFamily="2" charset="-122"/>
                <a:cs typeface="+mn-cs"/>
              </a:rPr>
              <a:t>模式识别</a:t>
            </a:r>
            <a:r>
              <a:rPr lang="en-US" altLang="zh-CN" sz="2400" b="1" noProof="1">
                <a:solidFill>
                  <a:srgbClr val="FF0000"/>
                </a:solidFill>
                <a:latin typeface="华文楷体" panose="02010600040101010101" pitchFamily="2" charset="-122"/>
                <a:ea typeface="华文楷体" panose="02010600040101010101" pitchFamily="2" charset="-122"/>
                <a:cs typeface="+mn-cs"/>
              </a:rPr>
              <a:t>=</a:t>
            </a:r>
            <a:r>
              <a:rPr lang="zh-CN" altLang="en-US" sz="2400" b="1" noProof="1">
                <a:solidFill>
                  <a:srgbClr val="FF0000"/>
                </a:solidFill>
                <a:latin typeface="华文楷体" panose="02010600040101010101" pitchFamily="2" charset="-122"/>
                <a:ea typeface="华文楷体" panose="02010600040101010101" pitchFamily="2" charset="-122"/>
                <a:cs typeface="+mn-cs"/>
              </a:rPr>
              <a:t>模式</a:t>
            </a:r>
            <a:r>
              <a:rPr lang="en-US" altLang="zh-CN" sz="2400" b="1" noProof="1">
                <a:solidFill>
                  <a:srgbClr val="FF0000"/>
                </a:solidFill>
                <a:latin typeface="华文楷体" panose="02010600040101010101" pitchFamily="2" charset="-122"/>
                <a:ea typeface="华文楷体" panose="02010600040101010101" pitchFamily="2" charset="-122"/>
                <a:cs typeface="+mn-cs"/>
              </a:rPr>
              <a:t>+</a:t>
            </a:r>
            <a:r>
              <a:rPr lang="zh-CN" altLang="en-US" sz="2400" b="1" noProof="1">
                <a:solidFill>
                  <a:srgbClr val="FF0000"/>
                </a:solidFill>
                <a:latin typeface="华文楷体" panose="02010600040101010101" pitchFamily="2" charset="-122"/>
                <a:ea typeface="华文楷体" panose="02010600040101010101" pitchFamily="2" charset="-122"/>
                <a:cs typeface="+mn-cs"/>
              </a:rPr>
              <a:t>识别</a:t>
            </a:r>
            <a:endParaRPr lang="zh-CN" altLang="en-US" sz="2400" b="1" noProof="1">
              <a:latin typeface="华文楷体" panose="02010600040101010101" pitchFamily="2" charset="-122"/>
              <a:ea typeface="华文楷体" panose="02010600040101010101" pitchFamily="2" charset="-122"/>
            </a:endParaRPr>
          </a:p>
          <a:p>
            <a:pPr marL="342900" indent="-342900">
              <a:lnSpc>
                <a:spcPct val="150000"/>
              </a:lnSpc>
              <a:buFont typeface="Arial" panose="020B0604020202020204" pitchFamily="34" charset="0"/>
              <a:buChar char="•"/>
            </a:pPr>
            <a:r>
              <a:rPr lang="zh-CN" altLang="en-US" sz="2400" b="1" noProof="1">
                <a:latin typeface="华文楷体" panose="02010600040101010101" pitchFamily="2" charset="-122"/>
                <a:ea typeface="华文楷体" panose="02010600040101010101" pitchFamily="2" charset="-122"/>
                <a:cs typeface="+mn-cs"/>
              </a:rPr>
              <a:t>模式：一种基于特征的规律性描述</a:t>
            </a:r>
            <a:endParaRPr lang="zh-CN" altLang="en-US" sz="2400" b="1" noProof="1">
              <a:latin typeface="华文楷体" panose="02010600040101010101" pitchFamily="2" charset="-122"/>
              <a:ea typeface="华文楷体" panose="02010600040101010101" pitchFamily="2" charset="-122"/>
            </a:endParaRPr>
          </a:p>
          <a:p>
            <a:pPr marL="342900" indent="-342900">
              <a:lnSpc>
                <a:spcPct val="150000"/>
              </a:lnSpc>
              <a:buFont typeface="Arial" panose="020B0604020202020204" pitchFamily="34" charset="0"/>
              <a:buChar char="•"/>
            </a:pPr>
            <a:r>
              <a:rPr lang="zh-CN" altLang="en-US" sz="2400" b="1" noProof="1">
                <a:latin typeface="华文楷体" panose="02010600040101010101" pitchFamily="2" charset="-122"/>
                <a:ea typeface="华文楷体" panose="02010600040101010101" pitchFamily="2" charset="-122"/>
                <a:cs typeface="+mn-cs"/>
              </a:rPr>
              <a:t>识别：对象按照模式归类</a:t>
            </a:r>
            <a:endParaRPr lang="zh-CN" altLang="en-US" sz="2400" b="1" noProof="1">
              <a:latin typeface="华文楷体" panose="02010600040101010101" pitchFamily="2" charset="-122"/>
              <a:ea typeface="华文楷体" panose="02010600040101010101" pitchFamily="2" charset="-122"/>
            </a:endParaRPr>
          </a:p>
          <a:p>
            <a:pPr>
              <a:lnSpc>
                <a:spcPct val="150000"/>
              </a:lnSpc>
              <a:buFont typeface="Arial" panose="020B0604020202020204" pitchFamily="34" charset="0"/>
            </a:pPr>
            <a:r>
              <a:rPr lang="zh-CN" altLang="en-US" sz="2400" b="1" noProof="1">
                <a:solidFill>
                  <a:srgbClr val="FF0000"/>
                </a:solidFill>
                <a:latin typeface="华文楷体" panose="02010600040101010101" pitchFamily="2" charset="-122"/>
                <a:ea typeface="华文楷体" panose="02010600040101010101" pitchFamily="2" charset="-122"/>
                <a:cs typeface="+mn-cs"/>
              </a:rPr>
              <a:t> 模式识别是人类的一项基本智能</a:t>
            </a:r>
            <a:r>
              <a:rPr lang="zh-CN" altLang="en-US" sz="2400" b="1" noProof="1">
                <a:latin typeface="华文楷体" panose="02010600040101010101" pitchFamily="2" charset="-122"/>
                <a:ea typeface="华文楷体" panose="02010600040101010101" pitchFamily="2" charset="-122"/>
                <a:cs typeface="+mn-cs"/>
              </a:rPr>
              <a:t>，在日常生活中，人们经常在进行“模式识别”。简单的讲，模式识别就是</a:t>
            </a:r>
            <a:r>
              <a:rPr lang="en-US" altLang="zh-CN" sz="2400" b="1" noProof="1">
                <a:latin typeface="华文楷体" panose="02010600040101010101" pitchFamily="2" charset="-122"/>
                <a:ea typeface="华文楷体" panose="02010600040101010101" pitchFamily="2" charset="-122"/>
                <a:cs typeface="+mn-cs"/>
              </a:rPr>
              <a:t>“</a:t>
            </a:r>
            <a:r>
              <a:rPr lang="zh-CN" altLang="en-US" sz="2400" b="1" noProof="1">
                <a:latin typeface="华文楷体" panose="02010600040101010101" pitchFamily="2" charset="-122"/>
                <a:ea typeface="华文楷体" panose="02010600040101010101" pitchFamily="2" charset="-122"/>
                <a:cs typeface="+mn-cs"/>
              </a:rPr>
              <a:t>分类</a:t>
            </a:r>
            <a:r>
              <a:rPr lang="en-US" altLang="zh-CN" sz="2400" b="1" noProof="1">
                <a:latin typeface="华文楷体" panose="02010600040101010101" pitchFamily="2" charset="-122"/>
                <a:ea typeface="华文楷体" panose="02010600040101010101" pitchFamily="2" charset="-122"/>
                <a:cs typeface="+mn-cs"/>
              </a:rPr>
              <a:t>”</a:t>
            </a:r>
            <a:r>
              <a:rPr lang="zh-CN" altLang="en-US" sz="2400" b="1" noProof="1">
                <a:latin typeface="华文楷体" panose="02010600040101010101" pitchFamily="2" charset="-122"/>
                <a:ea typeface="华文楷体" panose="02010600040101010101" pitchFamily="2" charset="-122"/>
                <a:cs typeface="+mn-cs"/>
              </a:rPr>
              <a:t>，知识的获取就是从模式识别开始的。</a:t>
            </a:r>
            <a:endParaRPr lang="zh-CN" altLang="en-US" sz="2400" b="1" noProof="1">
              <a:latin typeface="华文楷体" panose="02010600040101010101" pitchFamily="2" charset="-122"/>
              <a:ea typeface="华文楷体" panose="02010600040101010101" pitchFamily="2" charset="-122"/>
            </a:endParaRPr>
          </a:p>
          <a:p>
            <a:pPr algn="ctr">
              <a:lnSpc>
                <a:spcPct val="150000"/>
              </a:lnSpc>
            </a:pPr>
            <a:r>
              <a:rPr lang="zh-CN" altLang="en-US" sz="2400" b="1" noProof="1">
                <a:solidFill>
                  <a:srgbClr val="FF0000"/>
                </a:solidFill>
                <a:latin typeface="华文楷体" panose="02010600040101010101" pitchFamily="2" charset="-122"/>
                <a:ea typeface="华文楷体" panose="02010600040101010101" pitchFamily="2" charset="-122"/>
                <a:cs typeface="+mn-cs"/>
              </a:rPr>
              <a:t>知识</a:t>
            </a:r>
            <a:r>
              <a:rPr lang="en-US" altLang="zh-CN" sz="2400" b="1" noProof="1">
                <a:solidFill>
                  <a:srgbClr val="FF0000"/>
                </a:solidFill>
                <a:latin typeface="华文楷体" panose="02010600040101010101" pitchFamily="2" charset="-122"/>
                <a:ea typeface="华文楷体" panose="02010600040101010101" pitchFamily="2" charset="-122"/>
                <a:cs typeface="+mn-cs"/>
              </a:rPr>
              <a:t>=</a:t>
            </a:r>
            <a:r>
              <a:rPr lang="zh-CN" altLang="en-US" sz="2400" b="1" noProof="1">
                <a:solidFill>
                  <a:srgbClr val="FF0000"/>
                </a:solidFill>
                <a:latin typeface="华文楷体" panose="02010600040101010101" pitchFamily="2" charset="-122"/>
                <a:ea typeface="华文楷体" panose="02010600040101010101" pitchFamily="2" charset="-122"/>
                <a:cs typeface="+mn-cs"/>
              </a:rPr>
              <a:t>概念</a:t>
            </a:r>
            <a:r>
              <a:rPr lang="en-US" altLang="zh-CN" sz="2400" b="1" noProof="1">
                <a:solidFill>
                  <a:srgbClr val="FF0000"/>
                </a:solidFill>
                <a:latin typeface="华文楷体" panose="02010600040101010101" pitchFamily="2" charset="-122"/>
                <a:ea typeface="华文楷体" panose="02010600040101010101" pitchFamily="2" charset="-122"/>
                <a:cs typeface="+mn-cs"/>
              </a:rPr>
              <a:t>+</a:t>
            </a:r>
            <a:r>
              <a:rPr lang="zh-CN" altLang="en-US" sz="2400" b="1" noProof="1">
                <a:solidFill>
                  <a:srgbClr val="FF0000"/>
                </a:solidFill>
                <a:latin typeface="华文楷体" panose="02010600040101010101" pitchFamily="2" charset="-122"/>
                <a:ea typeface="华文楷体" panose="02010600040101010101" pitchFamily="2" charset="-122"/>
                <a:cs typeface="+mn-cs"/>
              </a:rPr>
              <a:t>概念间的联系</a:t>
            </a:r>
            <a:endParaRPr lang="zh-CN" altLang="en-US" sz="2400" b="1" noProof="1">
              <a:solidFill>
                <a:srgbClr val="FF0000"/>
              </a:solidFill>
              <a:latin typeface="华文楷体" panose="02010600040101010101" pitchFamily="2" charset="-122"/>
              <a:ea typeface="华文楷体" panose="02010600040101010101" pitchFamily="2" charset="-122"/>
            </a:endParaRPr>
          </a:p>
          <a:p>
            <a:pPr marL="342900" indent="-342900">
              <a:lnSpc>
                <a:spcPct val="150000"/>
              </a:lnSpc>
              <a:buFont typeface="Arial" panose="020B0604020202020204" pitchFamily="34" charset="0"/>
              <a:buChar char="•"/>
            </a:pPr>
            <a:r>
              <a:rPr lang="zh-CN" altLang="en-US" sz="2400" b="1" noProof="1">
                <a:latin typeface="华文楷体" panose="02010600040101010101" pitchFamily="2" charset="-122"/>
                <a:ea typeface="华文楷体" panose="02010600040101010101" pitchFamily="2" charset="-122"/>
                <a:cs typeface="+mn-cs"/>
              </a:rPr>
              <a:t>概念的形成就是模式的构建</a:t>
            </a:r>
            <a:endParaRPr lang="zh-CN" altLang="en-US" sz="2400" b="1" noProof="1">
              <a:latin typeface="华文楷体" panose="02010600040101010101" pitchFamily="2" charset="-122"/>
              <a:ea typeface="华文楷体" panose="02010600040101010101" pitchFamily="2" charset="-122"/>
            </a:endParaRPr>
          </a:p>
          <a:p>
            <a:pPr marL="342900" indent="-342900">
              <a:lnSpc>
                <a:spcPct val="150000"/>
              </a:lnSpc>
              <a:buFont typeface="Arial" panose="020B0604020202020204" pitchFamily="34" charset="0"/>
              <a:buChar char="•"/>
            </a:pPr>
            <a:r>
              <a:rPr lang="zh-CN" altLang="en-US" sz="2400" b="1" noProof="1">
                <a:latin typeface="华文楷体" panose="02010600040101010101" pitchFamily="2" charset="-122"/>
                <a:ea typeface="华文楷体" panose="02010600040101010101" pitchFamily="2" charset="-122"/>
                <a:cs typeface="+mn-cs"/>
              </a:rPr>
              <a:t>概念的联系是复合模式的构建</a:t>
            </a:r>
            <a:endParaRPr lang="zh-CN" altLang="en-US" sz="2400" b="1" noProof="1">
              <a:latin typeface="华文楷体" panose="02010600040101010101" pitchFamily="2" charset="-122"/>
              <a:ea typeface="华文楷体" panose="02010600040101010101" pitchFamily="2" charset="-122"/>
            </a:endParaRPr>
          </a:p>
          <a:p>
            <a:pPr>
              <a:lnSpc>
                <a:spcPct val="150000"/>
              </a:lnSpc>
            </a:pPr>
            <a:r>
              <a:rPr lang="zh-CN" altLang="en-US" sz="2400" b="1" noProof="1">
                <a:solidFill>
                  <a:srgbClr val="FF0000"/>
                </a:solidFill>
                <a:latin typeface="华文楷体" panose="02010600040101010101" pitchFamily="2" charset="-122"/>
                <a:ea typeface="华文楷体" panose="02010600040101010101" pitchFamily="2" charset="-122"/>
                <a:cs typeface="+mn-cs"/>
              </a:rPr>
              <a:t>模式识别是机器学习的基础，机器学习是人工智能的关键。</a:t>
            </a:r>
            <a:endParaRPr lang="zh-CN" altLang="en-US" sz="2400" b="1" noProof="1">
              <a:solidFill>
                <a:srgbClr val="FF0000"/>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7" y="392104"/>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2" name="椭圆 1"/>
          <p:cNvSpPr/>
          <p:nvPr/>
        </p:nvSpPr>
        <p:spPr>
          <a:xfrm>
            <a:off x="1104265" y="2036445"/>
            <a:ext cx="4224655" cy="1732915"/>
          </a:xfrm>
          <a:prstGeom prst="ellipse">
            <a:avLst/>
          </a:prstGeom>
          <a:solidFill>
            <a:schemeClr val="accent1">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zh-CN" altLang="en-US"/>
              <a:t>信息</a:t>
            </a:r>
            <a:endParaRPr lang="zh-CN" altLang="en-US"/>
          </a:p>
        </p:txBody>
      </p:sp>
      <p:sp>
        <p:nvSpPr>
          <p:cNvPr id="3" name="椭圆 2"/>
          <p:cNvSpPr/>
          <p:nvPr/>
        </p:nvSpPr>
        <p:spPr>
          <a:xfrm>
            <a:off x="1104265" y="2144395"/>
            <a:ext cx="2514600" cy="1517015"/>
          </a:xfrm>
          <a:prstGeom prst="ellipse">
            <a:avLst/>
          </a:prstGeom>
          <a:gradFill>
            <a:gsLst>
              <a:gs pos="0">
                <a:schemeClr val="accent4">
                  <a:lumMod val="110000"/>
                  <a:satMod val="105000"/>
                  <a:tint val="67000"/>
                  <a:alpha val="43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p>
            <a:pPr algn="l"/>
            <a:r>
              <a:rPr lang="zh-CN" altLang="en-US"/>
              <a:t>数据</a:t>
            </a:r>
            <a:endParaRPr lang="zh-CN" altLang="en-US"/>
          </a:p>
        </p:txBody>
      </p:sp>
      <p:sp>
        <p:nvSpPr>
          <p:cNvPr id="4" name="椭圆 3"/>
          <p:cNvSpPr/>
          <p:nvPr/>
        </p:nvSpPr>
        <p:spPr>
          <a:xfrm>
            <a:off x="2687320" y="1200785"/>
            <a:ext cx="1517015" cy="3253740"/>
          </a:xfrm>
          <a:prstGeom prst="ellipse">
            <a:avLst/>
          </a:prstGeom>
          <a:solidFill>
            <a:schemeClr val="accent6">
              <a:lumMod val="40000"/>
              <a:lumOff val="6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8000"/>
                </a:solidFill>
              </a:rPr>
              <a:t>问题</a:t>
            </a:r>
            <a:endParaRPr lang="zh-CN" altLang="en-US">
              <a:solidFill>
                <a:srgbClr val="008000"/>
              </a:solidFill>
            </a:endParaRPr>
          </a:p>
        </p:txBody>
      </p:sp>
      <p:sp>
        <p:nvSpPr>
          <p:cNvPr id="6" name="云形标注 5"/>
          <p:cNvSpPr/>
          <p:nvPr/>
        </p:nvSpPr>
        <p:spPr>
          <a:xfrm>
            <a:off x="5518785" y="1148080"/>
            <a:ext cx="2882265" cy="1289050"/>
          </a:xfrm>
          <a:prstGeom prst="cloudCallout">
            <a:avLst>
              <a:gd name="adj1" fmla="val -105430"/>
              <a:gd name="adj2" fmla="val 4743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FF0000"/>
                </a:solidFill>
              </a:rPr>
              <a:t>特征</a:t>
            </a:r>
            <a:endParaRPr lang="zh-CN" altLang="en-US">
              <a:solidFill>
                <a:srgbClr val="FF0000"/>
              </a:solidFill>
            </a:endParaRPr>
          </a:p>
        </p:txBody>
      </p:sp>
      <p:sp>
        <p:nvSpPr>
          <p:cNvPr id="7" name="椭圆 6"/>
          <p:cNvSpPr/>
          <p:nvPr/>
        </p:nvSpPr>
        <p:spPr>
          <a:xfrm>
            <a:off x="212725" y="4492625"/>
            <a:ext cx="3011805" cy="1321435"/>
          </a:xfrm>
          <a:prstGeom prst="ellipse">
            <a:avLst/>
          </a:prstGeom>
          <a:solidFill>
            <a:schemeClr val="accent1">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信息</a:t>
            </a:r>
            <a:endParaRPr lang="zh-CN" altLang="en-US"/>
          </a:p>
        </p:txBody>
      </p:sp>
      <p:sp>
        <p:nvSpPr>
          <p:cNvPr id="8" name="椭圆 7"/>
          <p:cNvSpPr/>
          <p:nvPr/>
        </p:nvSpPr>
        <p:spPr>
          <a:xfrm>
            <a:off x="3886200" y="5608320"/>
            <a:ext cx="2157730" cy="1159510"/>
          </a:xfrm>
          <a:prstGeom prst="ellipse">
            <a:avLst/>
          </a:prstGeom>
          <a:gradFill>
            <a:gsLst>
              <a:gs pos="0">
                <a:schemeClr val="accent4">
                  <a:lumMod val="110000"/>
                  <a:satMod val="105000"/>
                  <a:tint val="67000"/>
                  <a:alpha val="43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数据</a:t>
            </a:r>
            <a:endParaRPr lang="zh-CN" altLang="en-US"/>
          </a:p>
        </p:txBody>
      </p:sp>
      <p:sp>
        <p:nvSpPr>
          <p:cNvPr id="9" name="椭圆 8"/>
          <p:cNvSpPr/>
          <p:nvPr/>
        </p:nvSpPr>
        <p:spPr>
          <a:xfrm>
            <a:off x="6644640" y="3867785"/>
            <a:ext cx="1895475" cy="1826895"/>
          </a:xfrm>
          <a:prstGeom prst="ellipse">
            <a:avLst/>
          </a:prstGeom>
          <a:solidFill>
            <a:schemeClr val="accent1">
              <a:lumMod val="40000"/>
              <a:lumOff val="6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FF0000"/>
                </a:solidFill>
              </a:rPr>
              <a:t>特征</a:t>
            </a:r>
            <a:endParaRPr lang="zh-CN" altLang="en-US">
              <a:solidFill>
                <a:srgbClr val="FF0000"/>
              </a:solidFill>
            </a:endParaRPr>
          </a:p>
        </p:txBody>
      </p:sp>
      <p:sp>
        <p:nvSpPr>
          <p:cNvPr id="10" name="右箭头 9"/>
          <p:cNvSpPr/>
          <p:nvPr/>
        </p:nvSpPr>
        <p:spPr>
          <a:xfrm rot="1260000">
            <a:off x="2827020" y="5827395"/>
            <a:ext cx="823595" cy="4527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右箭头 10"/>
          <p:cNvSpPr/>
          <p:nvPr/>
        </p:nvSpPr>
        <p:spPr>
          <a:xfrm rot="20040000">
            <a:off x="6172200" y="5634990"/>
            <a:ext cx="823595" cy="4527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文本框 11"/>
          <p:cNvSpPr txBox="1"/>
          <p:nvPr/>
        </p:nvSpPr>
        <p:spPr>
          <a:xfrm>
            <a:off x="3116580" y="5292090"/>
            <a:ext cx="1017905" cy="521970"/>
          </a:xfrm>
          <a:prstGeom prst="rect">
            <a:avLst/>
          </a:prstGeom>
          <a:noFill/>
        </p:spPr>
        <p:txBody>
          <a:bodyPr wrap="square" rtlCol="0">
            <a:spAutoFit/>
            <a:scene3d>
              <a:camera prst="orthographicFront"/>
              <a:lightRig rig="threePt" dir="t"/>
            </a:scene3d>
          </a:bodyPr>
          <a:p>
            <a:r>
              <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检测</a:t>
            </a:r>
            <a:endPar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endParaRPr>
          </a:p>
        </p:txBody>
      </p:sp>
      <p:sp>
        <p:nvSpPr>
          <p:cNvPr id="13" name="文本框 12"/>
          <p:cNvSpPr txBox="1"/>
          <p:nvPr/>
        </p:nvSpPr>
        <p:spPr>
          <a:xfrm>
            <a:off x="5811520" y="5172710"/>
            <a:ext cx="1017905" cy="521970"/>
          </a:xfrm>
          <a:prstGeom prst="rect">
            <a:avLst/>
          </a:prstGeom>
          <a:noFill/>
        </p:spPr>
        <p:txBody>
          <a:bodyPr wrap="square" rtlCol="0">
            <a:spAutoFit/>
            <a:scene3d>
              <a:camera prst="orthographicFront"/>
              <a:lightRig rig="threePt" dir="t"/>
            </a:scene3d>
          </a:bodyPr>
          <a:p>
            <a:r>
              <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变</a:t>
            </a:r>
            <a:r>
              <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换</a:t>
            </a:r>
            <a:endPar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endParaRPr>
          </a:p>
        </p:txBody>
      </p:sp>
      <p:sp>
        <p:nvSpPr>
          <p:cNvPr id="14" name="椭圆 13"/>
          <p:cNvSpPr/>
          <p:nvPr/>
        </p:nvSpPr>
        <p:spPr>
          <a:xfrm rot="20100000">
            <a:off x="3594100" y="4137660"/>
            <a:ext cx="5285740" cy="2602865"/>
          </a:xfrm>
          <a:prstGeom prst="ellipse">
            <a:avLst/>
          </a:prstGeom>
          <a:noFill/>
          <a:ln w="28575" cmpd="sng">
            <a:solidFill>
              <a:srgbClr val="CC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6829425" y="2783205"/>
            <a:ext cx="1872615" cy="52197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scene3d>
              <a:camera prst="orthographicFront"/>
              <a:lightRig rig="threePt" dir="t"/>
            </a:scene3d>
          </a:bodyPr>
          <a:p>
            <a:pPr algn="ctr"/>
            <a:r>
              <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特征工</a:t>
            </a:r>
            <a:r>
              <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程</a:t>
            </a:r>
            <a:endPar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endParaRPr>
          </a:p>
        </p:txBody>
      </p:sp>
      <p:sp>
        <p:nvSpPr>
          <p:cNvPr id="16" name="右箭头 15"/>
          <p:cNvSpPr/>
          <p:nvPr/>
        </p:nvSpPr>
        <p:spPr>
          <a:xfrm rot="18300000">
            <a:off x="6266815" y="3462655"/>
            <a:ext cx="823595" cy="4527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strVal val="#ppt_w*0.70"/>
                                          </p:val>
                                        </p:tav>
                                        <p:tav tm="100000">
                                          <p:val>
                                            <p:strVal val="#ppt_w"/>
                                          </p:val>
                                        </p:tav>
                                      </p:tavLst>
                                    </p:anim>
                                    <p:anim calcmode="lin" valueType="num">
                                      <p:cBhvr>
                                        <p:cTn id="27" dur="1000" fill="hold"/>
                                        <p:tgtEl>
                                          <p:spTgt spid="7"/>
                                        </p:tgtEl>
                                        <p:attrNameLst>
                                          <p:attrName>ppt_h</p:attrName>
                                        </p:attrNameLst>
                                      </p:cBhvr>
                                      <p:tavLst>
                                        <p:tav tm="0">
                                          <p:val>
                                            <p:strVal val="#ppt_h"/>
                                          </p:val>
                                        </p:tav>
                                        <p:tav tm="100000">
                                          <p:val>
                                            <p:strVal val="#ppt_h"/>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strVal val="#ppt_w*0.70"/>
                                          </p:val>
                                        </p:tav>
                                        <p:tav tm="100000">
                                          <p:val>
                                            <p:strVal val="#ppt_w"/>
                                          </p:val>
                                        </p:tav>
                                      </p:tavLst>
                                    </p:anim>
                                    <p:anim calcmode="lin" valueType="num">
                                      <p:cBhvr>
                                        <p:cTn id="34" dur="1000" fill="hold"/>
                                        <p:tgtEl>
                                          <p:spTgt spid="12"/>
                                        </p:tgtEl>
                                        <p:attrNameLst>
                                          <p:attrName>ppt_h</p:attrName>
                                        </p:attrNameLst>
                                      </p:cBhvr>
                                      <p:tavLst>
                                        <p:tav tm="0">
                                          <p:val>
                                            <p:strVal val="#ppt_h"/>
                                          </p:val>
                                        </p:tav>
                                        <p:tav tm="100000">
                                          <p:val>
                                            <p:strVal val="#ppt_h"/>
                                          </p:val>
                                        </p:tav>
                                      </p:tavLst>
                                    </p:anim>
                                    <p:animEffect transition="in" filter="fade">
                                      <p:cBhvr>
                                        <p:cTn id="35" dur="1000"/>
                                        <p:tgtEl>
                                          <p:spTgt spid="12"/>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1000" fill="hold"/>
                                        <p:tgtEl>
                                          <p:spTgt spid="10"/>
                                        </p:tgtEl>
                                        <p:attrNameLst>
                                          <p:attrName>ppt_w</p:attrName>
                                        </p:attrNameLst>
                                      </p:cBhvr>
                                      <p:tavLst>
                                        <p:tav tm="0">
                                          <p:val>
                                            <p:strVal val="#ppt_w*0.70"/>
                                          </p:val>
                                        </p:tav>
                                        <p:tav tm="100000">
                                          <p:val>
                                            <p:strVal val="#ppt_w"/>
                                          </p:val>
                                        </p:tav>
                                      </p:tavLst>
                                    </p:anim>
                                    <p:anim calcmode="lin" valueType="num">
                                      <p:cBhvr>
                                        <p:cTn id="39" dur="1000" fill="hold"/>
                                        <p:tgtEl>
                                          <p:spTgt spid="10"/>
                                        </p:tgtEl>
                                        <p:attrNameLst>
                                          <p:attrName>ppt_h</p:attrName>
                                        </p:attrNameLst>
                                      </p:cBhvr>
                                      <p:tavLst>
                                        <p:tav tm="0">
                                          <p:val>
                                            <p:strVal val="#ppt_h"/>
                                          </p:val>
                                        </p:tav>
                                        <p:tav tm="100000">
                                          <p:val>
                                            <p:strVal val="#ppt_h"/>
                                          </p:val>
                                        </p:tav>
                                      </p:tavLst>
                                    </p:anim>
                                    <p:animEffect transition="in" filter="fade">
                                      <p:cBhvr>
                                        <p:cTn id="40" dur="1000"/>
                                        <p:tgtEl>
                                          <p:spTgt spid="10"/>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1000" fill="hold"/>
                                        <p:tgtEl>
                                          <p:spTgt spid="8"/>
                                        </p:tgtEl>
                                        <p:attrNameLst>
                                          <p:attrName>ppt_w</p:attrName>
                                        </p:attrNameLst>
                                      </p:cBhvr>
                                      <p:tavLst>
                                        <p:tav tm="0">
                                          <p:val>
                                            <p:strVal val="#ppt_w*0.70"/>
                                          </p:val>
                                        </p:tav>
                                        <p:tav tm="100000">
                                          <p:val>
                                            <p:strVal val="#ppt_w"/>
                                          </p:val>
                                        </p:tav>
                                      </p:tavLst>
                                    </p:anim>
                                    <p:anim calcmode="lin" valueType="num">
                                      <p:cBhvr>
                                        <p:cTn id="44" dur="1000" fill="hold"/>
                                        <p:tgtEl>
                                          <p:spTgt spid="8"/>
                                        </p:tgtEl>
                                        <p:attrNameLst>
                                          <p:attrName>ppt_h</p:attrName>
                                        </p:attrNameLst>
                                      </p:cBhvr>
                                      <p:tavLst>
                                        <p:tav tm="0">
                                          <p:val>
                                            <p:strVal val="#ppt_h"/>
                                          </p:val>
                                        </p:tav>
                                        <p:tav tm="100000">
                                          <p:val>
                                            <p:strVal val="#ppt_h"/>
                                          </p:val>
                                        </p:tav>
                                      </p:tavLst>
                                    </p:anim>
                                    <p:animEffect transition="in" filter="fade">
                                      <p:cBhvr>
                                        <p:cTn id="45" dur="10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strVal val="#ppt_w*0.70"/>
                                          </p:val>
                                        </p:tav>
                                        <p:tav tm="100000">
                                          <p:val>
                                            <p:strVal val="#ppt_w"/>
                                          </p:val>
                                        </p:tav>
                                      </p:tavLst>
                                    </p:anim>
                                    <p:anim calcmode="lin" valueType="num">
                                      <p:cBhvr>
                                        <p:cTn id="51" dur="1000" fill="hold"/>
                                        <p:tgtEl>
                                          <p:spTgt spid="11"/>
                                        </p:tgtEl>
                                        <p:attrNameLst>
                                          <p:attrName>ppt_h</p:attrName>
                                        </p:attrNameLst>
                                      </p:cBhvr>
                                      <p:tavLst>
                                        <p:tav tm="0">
                                          <p:val>
                                            <p:strVal val="#ppt_h"/>
                                          </p:val>
                                        </p:tav>
                                        <p:tav tm="100000">
                                          <p:val>
                                            <p:strVal val="#ppt_h"/>
                                          </p:val>
                                        </p:tav>
                                      </p:tavLst>
                                    </p:anim>
                                    <p:animEffect transition="in" filter="fade">
                                      <p:cBhvr>
                                        <p:cTn id="52" dur="1000"/>
                                        <p:tgtEl>
                                          <p:spTgt spid="11"/>
                                        </p:tgtEl>
                                      </p:cBhvr>
                                    </p:animEffect>
                                  </p:childTnLst>
                                </p:cTn>
                              </p:par>
                              <p:par>
                                <p:cTn id="53" presetID="55"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strVal val="#ppt_w*0.70"/>
                                          </p:val>
                                        </p:tav>
                                        <p:tav tm="100000">
                                          <p:val>
                                            <p:strVal val="#ppt_w"/>
                                          </p:val>
                                        </p:tav>
                                      </p:tavLst>
                                    </p:anim>
                                    <p:anim calcmode="lin" valueType="num">
                                      <p:cBhvr>
                                        <p:cTn id="56" dur="1000" fill="hold"/>
                                        <p:tgtEl>
                                          <p:spTgt spid="13"/>
                                        </p:tgtEl>
                                        <p:attrNameLst>
                                          <p:attrName>ppt_h</p:attrName>
                                        </p:attrNameLst>
                                      </p:cBhvr>
                                      <p:tavLst>
                                        <p:tav tm="0">
                                          <p:val>
                                            <p:strVal val="#ppt_h"/>
                                          </p:val>
                                        </p:tav>
                                        <p:tav tm="100000">
                                          <p:val>
                                            <p:strVal val="#ppt_h"/>
                                          </p:val>
                                        </p:tav>
                                      </p:tavLst>
                                    </p:anim>
                                    <p:animEffect transition="in" filter="fade">
                                      <p:cBhvr>
                                        <p:cTn id="57" dur="1000"/>
                                        <p:tgtEl>
                                          <p:spTgt spid="13"/>
                                        </p:tgtEl>
                                      </p:cBhvr>
                                    </p:animEffect>
                                  </p:childTnLst>
                                </p:cTn>
                              </p:par>
                              <p:par>
                                <p:cTn id="58" presetID="55"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p:cTn id="60" dur="1000" fill="hold"/>
                                        <p:tgtEl>
                                          <p:spTgt spid="9"/>
                                        </p:tgtEl>
                                        <p:attrNameLst>
                                          <p:attrName>ppt_w</p:attrName>
                                        </p:attrNameLst>
                                      </p:cBhvr>
                                      <p:tavLst>
                                        <p:tav tm="0">
                                          <p:val>
                                            <p:strVal val="#ppt_w*0.70"/>
                                          </p:val>
                                        </p:tav>
                                        <p:tav tm="100000">
                                          <p:val>
                                            <p:strVal val="#ppt_w"/>
                                          </p:val>
                                        </p:tav>
                                      </p:tavLst>
                                    </p:anim>
                                    <p:anim calcmode="lin" valueType="num">
                                      <p:cBhvr>
                                        <p:cTn id="61" dur="1000" fill="hold"/>
                                        <p:tgtEl>
                                          <p:spTgt spid="9"/>
                                        </p:tgtEl>
                                        <p:attrNameLst>
                                          <p:attrName>ppt_h</p:attrName>
                                        </p:attrNameLst>
                                      </p:cBhvr>
                                      <p:tavLst>
                                        <p:tav tm="0">
                                          <p:val>
                                            <p:strVal val="#ppt_h"/>
                                          </p:val>
                                        </p:tav>
                                        <p:tav tm="100000">
                                          <p:val>
                                            <p:strVal val="#ppt_h"/>
                                          </p:val>
                                        </p:tav>
                                      </p:tavLst>
                                    </p:anim>
                                    <p:animEffect transition="in" filter="fade">
                                      <p:cBhvr>
                                        <p:cTn id="62" dur="1000"/>
                                        <p:tgtEl>
                                          <p:spTgt spid="9"/>
                                        </p:tgtEl>
                                      </p:cBhvr>
                                    </p:animEffect>
                                  </p:childTnLst>
                                </p:cTn>
                              </p:par>
                              <p:par>
                                <p:cTn id="63" presetID="55"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1000" fill="hold"/>
                                        <p:tgtEl>
                                          <p:spTgt spid="15"/>
                                        </p:tgtEl>
                                        <p:attrNameLst>
                                          <p:attrName>ppt_w</p:attrName>
                                        </p:attrNameLst>
                                      </p:cBhvr>
                                      <p:tavLst>
                                        <p:tav tm="0">
                                          <p:val>
                                            <p:strVal val="#ppt_w*0.70"/>
                                          </p:val>
                                        </p:tav>
                                        <p:tav tm="100000">
                                          <p:val>
                                            <p:strVal val="#ppt_w"/>
                                          </p:val>
                                        </p:tav>
                                      </p:tavLst>
                                    </p:anim>
                                    <p:anim calcmode="lin" valueType="num">
                                      <p:cBhvr>
                                        <p:cTn id="66" dur="1000" fill="hold"/>
                                        <p:tgtEl>
                                          <p:spTgt spid="15"/>
                                        </p:tgtEl>
                                        <p:attrNameLst>
                                          <p:attrName>ppt_h</p:attrName>
                                        </p:attrNameLst>
                                      </p:cBhvr>
                                      <p:tavLst>
                                        <p:tav tm="0">
                                          <p:val>
                                            <p:strVal val="#ppt_h"/>
                                          </p:val>
                                        </p:tav>
                                        <p:tav tm="100000">
                                          <p:val>
                                            <p:strVal val="#ppt_h"/>
                                          </p:val>
                                        </p:tav>
                                      </p:tavLst>
                                    </p:anim>
                                    <p:animEffect transition="in" filter="fade">
                                      <p:cBhvr>
                                        <p:cTn id="67" dur="10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ppt_x"/>
                                          </p:val>
                                        </p:tav>
                                        <p:tav tm="100000">
                                          <p:val>
                                            <p:strVal val="#ppt_x"/>
                                          </p:val>
                                        </p:tav>
                                      </p:tavLst>
                                    </p:anim>
                                    <p:anim calcmode="lin" valueType="num">
                                      <p:cBhvr additive="base">
                                        <p:cTn id="7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bldLvl="0" animBg="1"/>
      <p:bldP spid="3" grpId="1" animBg="1"/>
      <p:bldP spid="4" grpId="0" bldLvl="0" animBg="1"/>
      <p:bldP spid="4" grpId="1" animBg="1"/>
      <p:bldP spid="6" grpId="0" bldLvl="0" animBg="1"/>
      <p:bldP spid="6" grpId="1" animBg="1"/>
      <p:bldP spid="7" grpId="0" animBg="1"/>
      <p:bldP spid="7" grpId="1" animBg="1"/>
      <p:bldP spid="12" grpId="0"/>
      <p:bldP spid="10" grpId="0" animBg="1"/>
      <p:bldP spid="8" grpId="0" animBg="1"/>
      <p:bldP spid="12" grpId="1"/>
      <p:bldP spid="10" grpId="1" animBg="1"/>
      <p:bldP spid="8" grpId="1" animBg="1"/>
      <p:bldP spid="11" grpId="0" animBg="1"/>
      <p:bldP spid="13" grpId="0"/>
      <p:bldP spid="9" grpId="0" animBg="1"/>
      <p:bldP spid="11" grpId="1" animBg="1"/>
      <p:bldP spid="13" grpId="1"/>
      <p:bldP spid="9" grpId="1" animBg="1"/>
      <p:bldP spid="15" grpId="0" bldLvl="0" animBg="1"/>
      <p:bldP spid="15" grpId="1"/>
      <p:bldP spid="16" grpId="0" animBg="1"/>
      <p:bldP spid="1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5475" name="Rectangle 4"/>
          <p:cNvSpPr/>
          <p:nvPr/>
        </p:nvSpPr>
        <p:spPr>
          <a:xfrm>
            <a:off x="2141855" y="1036955"/>
            <a:ext cx="4859338" cy="1970088"/>
          </a:xfrm>
          <a:prstGeom prst="rect">
            <a:avLst/>
          </a:prstGeom>
          <a:noFill/>
          <a:ln w="9525">
            <a:noFill/>
          </a:ln>
        </p:spPr>
        <p:txBody>
          <a:bodyPr lIns="0" tIns="0" rIns="0" bIns="0" anchor="ctr" anchorCtr="0">
            <a:spAutoFit/>
          </a:bodyPr>
          <a:p>
            <a:pPr marL="457200" indent="-457200" defTabSz="914400">
              <a:lnSpc>
                <a:spcPct val="20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特征工程概述</a:t>
            </a:r>
            <a:endParaRPr lang="zh-CN" altLang="en-US" sz="3200" b="1" dirty="0">
              <a:solidFill>
                <a:srgbClr val="2403EF"/>
              </a:solidFill>
              <a:latin typeface="华文楷体" panose="02010600040101010101" pitchFamily="2" charset="-122"/>
              <a:ea typeface="华文楷体" panose="02010600040101010101" pitchFamily="2" charset="-122"/>
            </a:endParaRPr>
          </a:p>
          <a:p>
            <a:pPr marL="457200" indent="-457200" defTabSz="914400">
              <a:lnSpc>
                <a:spcPct val="20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特征工程的方法介绍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2" name="椭圆 1"/>
          <p:cNvSpPr/>
          <p:nvPr/>
        </p:nvSpPr>
        <p:spPr>
          <a:xfrm>
            <a:off x="2230755" y="4149090"/>
            <a:ext cx="4224655" cy="1732915"/>
          </a:xfrm>
          <a:prstGeom prst="ellipse">
            <a:avLst/>
          </a:prstGeom>
          <a:solidFill>
            <a:schemeClr val="accent1">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zh-CN" altLang="en-US"/>
              <a:t>信息</a:t>
            </a:r>
            <a:endParaRPr lang="zh-CN" altLang="en-US"/>
          </a:p>
        </p:txBody>
      </p:sp>
      <p:sp>
        <p:nvSpPr>
          <p:cNvPr id="3" name="椭圆 2"/>
          <p:cNvSpPr/>
          <p:nvPr/>
        </p:nvSpPr>
        <p:spPr>
          <a:xfrm>
            <a:off x="2230755" y="4257040"/>
            <a:ext cx="2514600" cy="1517015"/>
          </a:xfrm>
          <a:prstGeom prst="ellipse">
            <a:avLst/>
          </a:prstGeom>
          <a:gradFill>
            <a:gsLst>
              <a:gs pos="0">
                <a:schemeClr val="accent4">
                  <a:lumMod val="110000"/>
                  <a:satMod val="105000"/>
                  <a:tint val="67000"/>
                  <a:alpha val="43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p>
            <a:pPr algn="l"/>
            <a:r>
              <a:rPr lang="zh-CN" altLang="en-US"/>
              <a:t>数据</a:t>
            </a:r>
            <a:endParaRPr lang="zh-CN" altLang="en-US"/>
          </a:p>
        </p:txBody>
      </p:sp>
      <p:sp>
        <p:nvSpPr>
          <p:cNvPr id="4" name="椭圆 3"/>
          <p:cNvSpPr/>
          <p:nvPr/>
        </p:nvSpPr>
        <p:spPr>
          <a:xfrm>
            <a:off x="3813810" y="3313430"/>
            <a:ext cx="1517015" cy="3253740"/>
          </a:xfrm>
          <a:prstGeom prst="ellipse">
            <a:avLst/>
          </a:prstGeom>
          <a:solidFill>
            <a:schemeClr val="accent6">
              <a:lumMod val="40000"/>
              <a:lumOff val="6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008000"/>
                </a:solidFill>
              </a:rPr>
              <a:t>问题</a:t>
            </a:r>
            <a:endParaRPr lang="zh-CN" altLang="en-US">
              <a:solidFill>
                <a:srgbClr val="008000"/>
              </a:solidFill>
            </a:endParaRPr>
          </a:p>
        </p:txBody>
      </p:sp>
      <p:sp>
        <p:nvSpPr>
          <p:cNvPr id="6" name="云形标注 5"/>
          <p:cNvSpPr/>
          <p:nvPr/>
        </p:nvSpPr>
        <p:spPr>
          <a:xfrm>
            <a:off x="5930265" y="2967990"/>
            <a:ext cx="2882265" cy="1289050"/>
          </a:xfrm>
          <a:prstGeom prst="cloudCallout">
            <a:avLst>
              <a:gd name="adj1" fmla="val -76856"/>
              <a:gd name="adj2" fmla="val 46551"/>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FF0000"/>
                </a:solidFill>
              </a:rPr>
              <a:t>特征</a:t>
            </a:r>
            <a:endParaRPr lang="zh-CN" altLang="en-US">
              <a:solidFill>
                <a:srgbClr val="FF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bldLvl="0" animBg="1"/>
      <p:bldP spid="3" grpId="1" animBg="1"/>
      <p:bldP spid="4" grpId="0" bldLvl="0" animBg="1"/>
      <p:bldP spid="4" grpId="1" animBg="1"/>
      <p:bldP spid="6" grpId="0" bldLvl="0" animBg="1"/>
      <p:bldP spid="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Rectangle 4"/>
          <p:cNvSpPr/>
          <p:nvPr/>
        </p:nvSpPr>
        <p:spPr>
          <a:xfrm>
            <a:off x="600075" y="1103313"/>
            <a:ext cx="4859338"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特征工程概述</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6499" name="文本框 2"/>
          <p:cNvSpPr txBox="1"/>
          <p:nvPr/>
        </p:nvSpPr>
        <p:spPr>
          <a:xfrm>
            <a:off x="600075" y="1993900"/>
            <a:ext cx="7989888" cy="1420813"/>
          </a:xfrm>
          <a:prstGeom prst="rect">
            <a:avLst/>
          </a:prstGeom>
          <a:noFill/>
          <a:ln w="9525">
            <a:noFill/>
          </a:ln>
        </p:spPr>
        <p:txBody>
          <a:bodyPr wrap="square" anchor="t" anchorCtr="0">
            <a:spAutoFit/>
          </a:bodyPr>
          <a:p>
            <a:pPr>
              <a:lnSpc>
                <a:spcPct val="120000"/>
              </a:lnSpc>
              <a:buSzTx/>
            </a:pPr>
            <a:r>
              <a:rPr lang="en-US" altLang="zh-CN" sz="2400" b="1">
                <a:latin typeface="华文楷体" panose="02010600040101010101" pitchFamily="2" charset="-122"/>
                <a:ea typeface="华文楷体" panose="02010600040101010101" pitchFamily="2" charset="-122"/>
              </a:rPr>
              <a:t>“</a:t>
            </a:r>
            <a:r>
              <a:rPr lang="zh-CN" altLang="en-US" sz="2400" b="1">
                <a:solidFill>
                  <a:srgbClr val="008000"/>
                </a:solidFill>
                <a:latin typeface="华文楷体" panose="02010600040101010101" pitchFamily="2" charset="-122"/>
                <a:ea typeface="华文楷体" panose="02010600040101010101" pitchFamily="2" charset="-122"/>
              </a:rPr>
              <a:t>Feature engineering</a:t>
            </a:r>
            <a:r>
              <a:rPr lang="zh-CN" altLang="en-US" sz="2400" b="1">
                <a:latin typeface="华文楷体" panose="02010600040101010101" pitchFamily="2" charset="-122"/>
                <a:ea typeface="华文楷体" panose="02010600040101010101" pitchFamily="2" charset="-122"/>
              </a:rPr>
              <a:t> is the process of using domain knowledge of the data to create features that make machine learning algorithms work. </a:t>
            </a:r>
            <a:r>
              <a:rPr lang="en-US" altLang="zh-CN" sz="2400" b="1">
                <a:latin typeface="华文楷体" panose="02010600040101010101" pitchFamily="2" charset="-122"/>
                <a:ea typeface="华文楷体" panose="02010600040101010101" pitchFamily="2" charset="-122"/>
              </a:rPr>
              <a:t>”</a:t>
            </a:r>
            <a:endParaRPr lang="en-US" altLang="zh-CN" sz="2400" b="1">
              <a:latin typeface="华文楷体" panose="02010600040101010101" pitchFamily="2" charset="-122"/>
              <a:ea typeface="华文楷体" panose="02010600040101010101" pitchFamily="2" charset="-122"/>
            </a:endParaRPr>
          </a:p>
        </p:txBody>
      </p:sp>
      <p:sp>
        <p:nvSpPr>
          <p:cNvPr id="106500" name="文本框 2"/>
          <p:cNvSpPr txBox="1"/>
          <p:nvPr/>
        </p:nvSpPr>
        <p:spPr>
          <a:xfrm>
            <a:off x="600075" y="3783013"/>
            <a:ext cx="7989888" cy="1863725"/>
          </a:xfrm>
          <a:prstGeom prst="rect">
            <a:avLst/>
          </a:prstGeom>
          <a:noFill/>
          <a:ln w="9525">
            <a:noFill/>
          </a:ln>
        </p:spPr>
        <p:txBody>
          <a:bodyPr wrap="square" anchor="t" anchorCtr="0">
            <a:spAutoFit/>
          </a:bodyPr>
          <a:p>
            <a:pPr>
              <a:lnSpc>
                <a:spcPct val="120000"/>
              </a:lnSpc>
              <a:buSzTx/>
            </a:pPr>
            <a:r>
              <a:rPr lang="en-US" altLang="zh-CN" sz="2400" b="1">
                <a:latin typeface="华文楷体" panose="02010600040101010101" pitchFamily="2" charset="-122"/>
                <a:ea typeface="华文楷体" panose="02010600040101010101" pitchFamily="2" charset="-122"/>
              </a:rPr>
              <a:t>“</a:t>
            </a:r>
            <a:r>
              <a:rPr lang="zh-CN" altLang="en-US" sz="2400" b="1">
                <a:solidFill>
                  <a:srgbClr val="008000"/>
                </a:solidFill>
                <a:latin typeface="华文楷体" panose="02010600040101010101" pitchFamily="2" charset="-122"/>
                <a:ea typeface="华文楷体" panose="02010600040101010101" pitchFamily="2" charset="-122"/>
              </a:rPr>
              <a:t>Feature engineering</a:t>
            </a:r>
            <a:r>
              <a:rPr lang="zh-CN" altLang="en-US" sz="2400" b="1">
                <a:latin typeface="华文楷体" panose="02010600040101010101" pitchFamily="2" charset="-122"/>
                <a:ea typeface="华文楷体" panose="02010600040101010101" pitchFamily="2" charset="-122"/>
              </a:rPr>
              <a:t> is the process of </a:t>
            </a:r>
            <a:r>
              <a:rPr lang="en-US" altLang="zh-CN" sz="2400" b="1">
                <a:latin typeface="华文楷体" panose="02010600040101010101" pitchFamily="2" charset="-122"/>
                <a:ea typeface="华文楷体" panose="02010600040101010101" pitchFamily="2" charset="-122"/>
              </a:rPr>
              <a:t>transforming raw data into features that better represent the underlying problem to the predictive models, resulting in improved model accuracy on unseen data.”</a:t>
            </a:r>
            <a:endParaRPr lang="en-US" altLang="zh-CN" sz="2400" b="1">
              <a:latin typeface="华文楷体" panose="02010600040101010101" pitchFamily="2" charset="-122"/>
              <a:ea typeface="华文楷体" panose="02010600040101010101" pitchFamily="2" charset="-122"/>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4"/>
          <p:cNvSpPr/>
          <p:nvPr/>
        </p:nvSpPr>
        <p:spPr>
          <a:xfrm>
            <a:off x="600075" y="1103313"/>
            <a:ext cx="4859338"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特征工程概述</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7523" name="文本框 99"/>
          <p:cNvSpPr txBox="1"/>
          <p:nvPr/>
        </p:nvSpPr>
        <p:spPr>
          <a:xfrm>
            <a:off x="600075" y="1743075"/>
            <a:ext cx="8162925" cy="2306638"/>
          </a:xfrm>
          <a:prstGeom prst="rect">
            <a:avLst/>
          </a:prstGeom>
          <a:noFill/>
          <a:ln w="9525">
            <a:noFill/>
          </a:ln>
        </p:spPr>
        <p:txBody>
          <a:bodyPr wrap="square" anchor="t" anchorCtr="0">
            <a:spAutoFit/>
          </a:bodyPr>
          <a:p>
            <a:pPr>
              <a:lnSpc>
                <a:spcPct val="120000"/>
              </a:lnSpc>
              <a:buSzTx/>
            </a:pPr>
            <a:r>
              <a:rPr lang="zh-CN" altLang="en-US" sz="2400" b="1">
                <a:solidFill>
                  <a:srgbClr val="FF0000"/>
                </a:solidFill>
                <a:latin typeface="华文楷体" panose="02010600040101010101" pitchFamily="2" charset="-122"/>
                <a:ea typeface="华文楷体" panose="02010600040101010101" pitchFamily="2" charset="-122"/>
              </a:rPr>
              <a:t>特征工程（Feature Engineering）</a:t>
            </a:r>
            <a:r>
              <a:rPr lang="zh-CN" altLang="en-US" sz="2400" b="1">
                <a:latin typeface="华文楷体" panose="02010600040101010101" pitchFamily="2" charset="-122"/>
                <a:ea typeface="华文楷体" panose="02010600040101010101" pitchFamily="2" charset="-122"/>
              </a:rPr>
              <a:t>，模式识别领域称为特征的选择和抽取，已经是很古老很常见的话题了，坊间常说：“</a:t>
            </a:r>
            <a:r>
              <a:rPr lang="zh-CN" altLang="en-US" sz="2400" b="1">
                <a:solidFill>
                  <a:srgbClr val="00B050"/>
                </a:solidFill>
                <a:latin typeface="华文楷体" panose="02010600040101010101" pitchFamily="2" charset="-122"/>
                <a:ea typeface="华文楷体" panose="02010600040101010101" pitchFamily="2" charset="-122"/>
              </a:rPr>
              <a:t>数据和特征决定了机器学习的上限，而模型和算法只是逼近这个上限而已</a:t>
            </a:r>
            <a:r>
              <a:rPr lang="zh-CN" altLang="en-US" sz="2400" b="1">
                <a:latin typeface="华文楷体" panose="02010600040101010101" pitchFamily="2" charset="-122"/>
                <a:ea typeface="华文楷体" panose="02010600040101010101" pitchFamily="2" charset="-122"/>
              </a:rPr>
              <a:t>”。由此可见，特征工程在机器学习中占有相当重要的地位。</a:t>
            </a:r>
            <a:endParaRPr lang="zh-CN" altLang="en-US" sz="2400" b="1">
              <a:latin typeface="华文楷体" panose="02010600040101010101" pitchFamily="2" charset="-122"/>
              <a:ea typeface="华文楷体" panose="02010600040101010101" pitchFamily="2" charset="-122"/>
            </a:endParaRPr>
          </a:p>
        </p:txBody>
      </p:sp>
      <p:sp>
        <p:nvSpPr>
          <p:cNvPr id="107524" name="文本框 1"/>
          <p:cNvSpPr txBox="1"/>
          <p:nvPr/>
        </p:nvSpPr>
        <p:spPr>
          <a:xfrm>
            <a:off x="600075" y="3979863"/>
            <a:ext cx="8269288" cy="2306637"/>
          </a:xfrm>
          <a:prstGeom prst="rect">
            <a:avLst/>
          </a:prstGeom>
          <a:solidFill>
            <a:schemeClr val="bg2"/>
          </a:solidFill>
          <a:ln w="9525">
            <a:noFill/>
          </a:ln>
        </p:spPr>
        <p:txBody>
          <a:bodyPr wrap="square" anchor="t" anchorCtr="0">
            <a:spAutoFit/>
          </a:bodyPr>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在实际应用当中，可以说</a:t>
            </a:r>
            <a:r>
              <a:rPr lang="zh-CN" altLang="en-US" sz="2400" b="1">
                <a:solidFill>
                  <a:srgbClr val="FF0000"/>
                </a:solidFill>
                <a:latin typeface="华文楷体" panose="02010600040101010101" pitchFamily="2" charset="-122"/>
                <a:ea typeface="华文楷体" panose="02010600040101010101" pitchFamily="2" charset="-122"/>
                <a:sym typeface="黑体" panose="02010609060101010101" pitchFamily="2" charset="-122"/>
              </a:rPr>
              <a:t>特征工程是机器学习成功的关键</a:t>
            </a:r>
            <a:r>
              <a:rPr lang="zh-CN" altLang="en-US" sz="2400" b="1">
                <a:latin typeface="华文楷体" panose="02010600040101010101" pitchFamily="2" charset="-122"/>
                <a:ea typeface="华文楷体" panose="02010600040101010101" pitchFamily="2" charset="-122"/>
                <a:sym typeface="黑体" panose="02010609060101010101" pitchFamily="2" charset="-122"/>
              </a:rPr>
              <a:t>。纵观Kaggle、KDD等国内外大大小小的比赛，每个竞赛的冠军其实并没有用到很高深的算法，大多数都是在特征工程这个环节做出了出色的工作，然后使用一些常见的算法，比如LR，就能得到出色的性能。</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4"/>
          <p:cNvSpPr/>
          <p:nvPr/>
        </p:nvSpPr>
        <p:spPr>
          <a:xfrm>
            <a:off x="600075" y="1103313"/>
            <a:ext cx="4859338"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特征工程概述</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8547" name="文本框 1"/>
          <p:cNvSpPr txBox="1"/>
          <p:nvPr/>
        </p:nvSpPr>
        <p:spPr>
          <a:xfrm>
            <a:off x="817563" y="1825625"/>
            <a:ext cx="6705600" cy="1863725"/>
          </a:xfrm>
          <a:prstGeom prst="rect">
            <a:avLst/>
          </a:prstGeom>
          <a:noFill/>
          <a:ln w="9525">
            <a:noFill/>
          </a:ln>
        </p:spPr>
        <p:txBody>
          <a:bodyPr wrap="square" anchor="t" anchorCtr="0">
            <a:spAutoFit/>
          </a:bodyPr>
          <a:p>
            <a:pPr>
              <a:lnSpc>
                <a:spcPct val="120000"/>
              </a:lnSpc>
              <a:buSzTx/>
            </a:pPr>
            <a:r>
              <a:rPr lang="zh-CN" altLang="en-US" sz="2400" b="1">
                <a:solidFill>
                  <a:srgbClr val="FF0000"/>
                </a:solidFill>
                <a:latin typeface="华文楷体" panose="02010600040101010101" pitchFamily="2" charset="-122"/>
                <a:ea typeface="华文楷体" panose="02010600040101010101" pitchFamily="2" charset="-122"/>
                <a:sym typeface="黑体" panose="02010609060101010101" pitchFamily="2" charset="-122"/>
              </a:rPr>
              <a:t>特征工程的重要性</a:t>
            </a:r>
            <a:endParaRPr lang="zh-CN" altLang="en-US" sz="2400" b="1">
              <a:solidFill>
                <a:srgbClr val="FF0000"/>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（1）特征越好，灵活性越强</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（2）特征越好，构建的模型越简单</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（3）特征越好，模型的性能越出色</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
        <p:nvSpPr>
          <p:cNvPr id="108548" name="文本框 2"/>
          <p:cNvSpPr txBox="1"/>
          <p:nvPr/>
        </p:nvSpPr>
        <p:spPr>
          <a:xfrm>
            <a:off x="817563" y="3771900"/>
            <a:ext cx="7175500" cy="1863725"/>
          </a:xfrm>
          <a:prstGeom prst="rect">
            <a:avLst/>
          </a:prstGeom>
          <a:noFill/>
          <a:ln w="9525">
            <a:noFill/>
          </a:ln>
        </p:spPr>
        <p:txBody>
          <a:bodyPr wrap="square" anchor="t" anchorCtr="0">
            <a:spAutoFit/>
          </a:bodyPr>
          <a:p>
            <a:pPr>
              <a:lnSpc>
                <a:spcPct val="120000"/>
              </a:lnSpc>
              <a:buSzTx/>
            </a:pPr>
            <a:r>
              <a:rPr lang="zh-CN" altLang="en-US" sz="2400" b="1">
                <a:solidFill>
                  <a:srgbClr val="FF0000"/>
                </a:solidFill>
                <a:latin typeface="华文楷体" panose="02010600040101010101" pitchFamily="2" charset="-122"/>
                <a:ea typeface="华文楷体" panose="02010600040101010101" pitchFamily="2" charset="-122"/>
                <a:sym typeface="黑体" panose="02010609060101010101" pitchFamily="2" charset="-122"/>
              </a:rPr>
              <a:t>特征工程的任务</a:t>
            </a:r>
            <a:endParaRPr lang="zh-CN" altLang="en-US" sz="2400" b="1">
              <a:solidFill>
                <a:srgbClr val="FF0000"/>
              </a:solidFill>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（1）特征选择（</a:t>
            </a:r>
            <a:r>
              <a:rPr lang="en-US" altLang="zh-CN" sz="2400" b="1">
                <a:latin typeface="华文楷体" panose="02010600040101010101" pitchFamily="2" charset="-122"/>
                <a:ea typeface="华文楷体" panose="02010600040101010101" pitchFamily="2" charset="-122"/>
                <a:sym typeface="黑体" panose="02010609060101010101" pitchFamily="2" charset="-122"/>
              </a:rPr>
              <a:t>feature selection</a:t>
            </a:r>
            <a:r>
              <a:rPr lang="zh-CN" altLang="en-US" sz="2400" b="1">
                <a:latin typeface="华文楷体" panose="02010600040101010101" pitchFamily="2" charset="-122"/>
                <a:ea typeface="华文楷体" panose="02010600040101010101" pitchFamily="2" charset="-122"/>
                <a:sym typeface="黑体" panose="02010609060101010101" pitchFamily="2" charset="-122"/>
              </a:rPr>
              <a:t>）</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（2）特征抽取（</a:t>
            </a:r>
            <a:r>
              <a:rPr lang="en-US" altLang="zh-CN" sz="2400" b="1">
                <a:latin typeface="华文楷体" panose="02010600040101010101" pitchFamily="2" charset="-122"/>
                <a:ea typeface="华文楷体" panose="02010600040101010101" pitchFamily="2" charset="-122"/>
                <a:sym typeface="黑体" panose="02010609060101010101" pitchFamily="2" charset="-122"/>
              </a:rPr>
              <a:t>feature extraction</a:t>
            </a:r>
            <a:r>
              <a:rPr lang="zh-CN" altLang="en-US" sz="2400" b="1">
                <a:latin typeface="华文楷体" panose="02010600040101010101" pitchFamily="2" charset="-122"/>
                <a:ea typeface="华文楷体" panose="02010600040101010101" pitchFamily="2" charset="-122"/>
                <a:sym typeface="黑体" panose="02010609060101010101" pitchFamily="2" charset="-122"/>
              </a:rPr>
              <a:t>）</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12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（3）特征构建（</a:t>
            </a:r>
            <a:r>
              <a:rPr lang="en-US" altLang="zh-CN" sz="2400" b="1">
                <a:latin typeface="华文楷体" panose="02010600040101010101" pitchFamily="2" charset="-122"/>
                <a:ea typeface="华文楷体" panose="02010600040101010101" pitchFamily="2" charset="-122"/>
                <a:sym typeface="黑体" panose="02010609060101010101" pitchFamily="2" charset="-122"/>
              </a:rPr>
              <a:t>feature construction</a:t>
            </a:r>
            <a:r>
              <a:rPr lang="zh-CN" altLang="en-US" sz="2400" b="1">
                <a:latin typeface="华文楷体" panose="02010600040101010101" pitchFamily="2" charset="-122"/>
                <a:ea typeface="华文楷体" panose="02010600040101010101" pitchFamily="2" charset="-122"/>
                <a:sym typeface="黑体" panose="02010609060101010101" pitchFamily="2" charset="-122"/>
              </a:rPr>
              <a:t>）</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Rectangle 4"/>
          <p:cNvSpPr/>
          <p:nvPr/>
        </p:nvSpPr>
        <p:spPr>
          <a:xfrm>
            <a:off x="600075" y="1103313"/>
            <a:ext cx="4859338"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09571" name="文本框 3"/>
          <p:cNvSpPr txBox="1"/>
          <p:nvPr/>
        </p:nvSpPr>
        <p:spPr>
          <a:xfrm>
            <a:off x="1212850" y="2001838"/>
            <a:ext cx="5657850" cy="2306637"/>
          </a:xfrm>
          <a:prstGeom prst="rect">
            <a:avLst/>
          </a:prstGeom>
          <a:noFill/>
          <a:ln w="9525">
            <a:noFill/>
          </a:ln>
        </p:spPr>
        <p:txBody>
          <a:bodyPr wrap="square" anchor="t" anchorCtr="0">
            <a:spAutoFit/>
          </a:bodyPr>
          <a:p>
            <a:pPr>
              <a:lnSpc>
                <a:spcPct val="20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（1）特征选择（</a:t>
            </a:r>
            <a:r>
              <a:rPr lang="en-US" altLang="zh-CN" sz="2400" b="1">
                <a:latin typeface="华文楷体" panose="02010600040101010101" pitchFamily="2" charset="-122"/>
                <a:ea typeface="华文楷体" panose="02010600040101010101" pitchFamily="2" charset="-122"/>
                <a:sym typeface="黑体" panose="02010609060101010101" pitchFamily="2" charset="-122"/>
              </a:rPr>
              <a:t>feature selection</a:t>
            </a:r>
            <a:r>
              <a:rPr lang="zh-CN" altLang="en-US" sz="2400" b="1">
                <a:latin typeface="华文楷体" panose="02010600040101010101" pitchFamily="2" charset="-122"/>
                <a:ea typeface="华文楷体" panose="02010600040101010101" pitchFamily="2" charset="-122"/>
                <a:sym typeface="黑体" panose="02010609060101010101" pitchFamily="2" charset="-122"/>
              </a:rPr>
              <a:t>）</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20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（2）特征抽取（</a:t>
            </a:r>
            <a:r>
              <a:rPr lang="en-US" altLang="zh-CN" sz="2400" b="1">
                <a:latin typeface="华文楷体" panose="02010600040101010101" pitchFamily="2" charset="-122"/>
                <a:ea typeface="华文楷体" panose="02010600040101010101" pitchFamily="2" charset="-122"/>
                <a:sym typeface="黑体" panose="02010609060101010101" pitchFamily="2" charset="-122"/>
              </a:rPr>
              <a:t>feature extraction</a:t>
            </a:r>
            <a:r>
              <a:rPr lang="zh-CN" altLang="en-US" sz="2400" b="1">
                <a:latin typeface="华文楷体" panose="02010600040101010101" pitchFamily="2" charset="-122"/>
                <a:ea typeface="华文楷体" panose="02010600040101010101" pitchFamily="2" charset="-122"/>
                <a:sym typeface="黑体" panose="02010609060101010101" pitchFamily="2" charset="-122"/>
              </a:rPr>
              <a:t>）</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ct val="200000"/>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（3）特征构造（</a:t>
            </a:r>
            <a:r>
              <a:rPr lang="en-US" altLang="zh-CN" sz="2400" b="1">
                <a:latin typeface="华文楷体" panose="02010600040101010101" pitchFamily="2" charset="-122"/>
                <a:ea typeface="华文楷体" panose="02010600040101010101" pitchFamily="2" charset="-122"/>
                <a:sym typeface="黑体" panose="02010609060101010101" pitchFamily="2" charset="-122"/>
              </a:rPr>
              <a:t>feature construction</a:t>
            </a:r>
            <a:r>
              <a:rPr lang="zh-CN" altLang="en-US" sz="2400" b="1">
                <a:latin typeface="华文楷体" panose="02010600040101010101" pitchFamily="2" charset="-122"/>
                <a:ea typeface="华文楷体" panose="02010600040101010101" pitchFamily="2" charset="-122"/>
                <a:sym typeface="黑体" panose="02010609060101010101" pitchFamily="2" charset="-122"/>
              </a:rPr>
              <a:t>）</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10594" name="Text Box 2"/>
          <p:cNvSpPr txBox="1"/>
          <p:nvPr/>
        </p:nvSpPr>
        <p:spPr>
          <a:xfrm>
            <a:off x="1592263" y="4103688"/>
            <a:ext cx="6751637" cy="958850"/>
          </a:xfrm>
          <a:prstGeom prst="rect">
            <a:avLst/>
          </a:prstGeom>
          <a:noFill/>
          <a:ln w="9525">
            <a:noFill/>
          </a:ln>
        </p:spPr>
        <p:txBody>
          <a:bodyPr lIns="0" tIns="0" rIns="0" bIns="0" anchor="t" anchorCtr="1">
            <a:spAutoFit/>
          </a:bodyPr>
          <a:p>
            <a:pPr indent="304800">
              <a:lnSpc>
                <a:spcPct val="130000"/>
              </a:lnSpc>
              <a:buSzTx/>
            </a:pPr>
            <a:r>
              <a:rPr lang="en-US" altLang="zh-CN" sz="2400" b="1" dirty="0">
                <a:solidFill>
                  <a:srgbClr val="008000"/>
                </a:solidFill>
                <a:latin typeface="华文楷体" panose="02010600040101010101" pitchFamily="2" charset="-122"/>
                <a:ea typeface="华文楷体" panose="02010600040101010101" pitchFamily="2" charset="-122"/>
              </a:rPr>
              <a:t>(c)</a:t>
            </a:r>
            <a:r>
              <a:rPr lang="zh-CN" altLang="en-US" sz="2400" b="1" dirty="0">
                <a:solidFill>
                  <a:srgbClr val="008000"/>
                </a:solidFill>
                <a:latin typeface="华文楷体" panose="02010600040101010101" pitchFamily="2" charset="-122"/>
                <a:ea typeface="华文楷体" panose="02010600040101010101" pitchFamily="2" charset="-122"/>
              </a:rPr>
              <a:t>是具有分类能力的特征，故选</a:t>
            </a:r>
            <a:r>
              <a:rPr lang="en-US" altLang="zh-CN" sz="2400" b="1" dirty="0">
                <a:solidFill>
                  <a:srgbClr val="008000"/>
                </a:solidFill>
                <a:latin typeface="华文楷体" panose="02010600040101010101" pitchFamily="2" charset="-122"/>
                <a:ea typeface="华文楷体" panose="02010600040101010101" pitchFamily="2" charset="-122"/>
              </a:rPr>
              <a:t>(c)</a:t>
            </a:r>
            <a:r>
              <a:rPr lang="zh-CN" altLang="en-US" sz="2400" b="1" dirty="0">
                <a:solidFill>
                  <a:srgbClr val="008000"/>
                </a:solidFill>
                <a:latin typeface="华文楷体" panose="02010600040101010101" pitchFamily="2" charset="-122"/>
                <a:ea typeface="华文楷体" panose="02010600040101010101" pitchFamily="2" charset="-122"/>
              </a:rPr>
              <a:t>，</a:t>
            </a:r>
            <a:endParaRPr lang="zh-CN" altLang="en-US" sz="2400" b="1" dirty="0">
              <a:solidFill>
                <a:srgbClr val="008000"/>
              </a:solidFill>
              <a:latin typeface="华文楷体" panose="02010600040101010101" pitchFamily="2" charset="-122"/>
              <a:ea typeface="华文楷体" panose="02010600040101010101" pitchFamily="2" charset="-122"/>
            </a:endParaRPr>
          </a:p>
          <a:p>
            <a:pPr indent="304800">
              <a:lnSpc>
                <a:spcPct val="130000"/>
              </a:lnSpc>
              <a:buSzTx/>
            </a:pPr>
            <a:r>
              <a:rPr lang="zh-CN" altLang="en-US" sz="2400" b="1" dirty="0">
                <a:solidFill>
                  <a:srgbClr val="008000"/>
                </a:solidFill>
                <a:latin typeface="华文楷体" panose="02010600040101010101" pitchFamily="2" charset="-122"/>
                <a:ea typeface="华文楷体" panose="02010600040101010101" pitchFamily="2" charset="-122"/>
              </a:rPr>
              <a:t>扔掉</a:t>
            </a:r>
            <a:r>
              <a:rPr lang="en-US" altLang="zh-CN" sz="2400" b="1" dirty="0">
                <a:solidFill>
                  <a:srgbClr val="008000"/>
                </a:solidFill>
                <a:latin typeface="华文楷体" panose="02010600040101010101" pitchFamily="2" charset="-122"/>
                <a:ea typeface="华文楷体" panose="02010600040101010101" pitchFamily="2" charset="-122"/>
              </a:rPr>
              <a:t>(a) </a:t>
            </a:r>
            <a:r>
              <a:rPr lang="zh-CN" altLang="en-US" sz="2400" b="1" dirty="0">
                <a:solidFill>
                  <a:srgbClr val="008000"/>
                </a:solidFill>
                <a:latin typeface="华文楷体" panose="02010600040101010101" pitchFamily="2" charset="-122"/>
                <a:ea typeface="华文楷体" panose="02010600040101010101" pitchFamily="2" charset="-122"/>
              </a:rPr>
              <a:t>、 </a:t>
            </a:r>
            <a:r>
              <a:rPr lang="en-US" altLang="zh-CN" sz="2400" b="1" dirty="0">
                <a:solidFill>
                  <a:srgbClr val="008000"/>
                </a:solidFill>
                <a:latin typeface="华文楷体" panose="02010600040101010101" pitchFamily="2" charset="-122"/>
                <a:ea typeface="华文楷体" panose="02010600040101010101" pitchFamily="2" charset="-122"/>
              </a:rPr>
              <a:t>(b) </a:t>
            </a:r>
            <a:r>
              <a:rPr lang="zh-CN" altLang="en-US" sz="2400" b="1" dirty="0">
                <a:solidFill>
                  <a:srgbClr val="008000"/>
                </a:solidFill>
                <a:latin typeface="华文楷体" panose="02010600040101010101" pitchFamily="2" charset="-122"/>
                <a:ea typeface="华文楷体" panose="02010600040101010101" pitchFamily="2" charset="-122"/>
              </a:rPr>
              <a:t>。</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grpSp>
        <p:nvGrpSpPr>
          <p:cNvPr id="110595" name="Group 21"/>
          <p:cNvGrpSpPr/>
          <p:nvPr/>
        </p:nvGrpSpPr>
        <p:grpSpPr>
          <a:xfrm>
            <a:off x="296863" y="1673225"/>
            <a:ext cx="2540000" cy="2065338"/>
            <a:chOff x="329" y="1820"/>
            <a:chExt cx="1600" cy="1301"/>
          </a:xfrm>
        </p:grpSpPr>
        <p:sp>
          <p:nvSpPr>
            <p:cNvPr id="110596" name="Text Box 4"/>
            <p:cNvSpPr txBox="1"/>
            <p:nvPr/>
          </p:nvSpPr>
          <p:spPr>
            <a:xfrm>
              <a:off x="663" y="1820"/>
              <a:ext cx="482" cy="351"/>
            </a:xfrm>
            <a:prstGeom prst="rect">
              <a:avLst/>
            </a:prstGeom>
            <a:noFill/>
            <a:ln w="9525">
              <a:noFill/>
            </a:ln>
          </p:spPr>
          <p:txBody>
            <a:bodyPr anchor="t" anchorCtr="0"/>
            <a:p>
              <a:pPr indent="304800" algn="just">
                <a:lnSpc>
                  <a:spcPct val="130000"/>
                </a:lnSpc>
              </a:pPr>
              <a:r>
                <a:rPr lang="en-US" altLang="zh-CN" sz="2400" dirty="0">
                  <a:latin typeface="华文楷体" panose="02010600040101010101" pitchFamily="2" charset="-122"/>
                  <a:ea typeface="华文楷体" panose="02010600040101010101" pitchFamily="2" charset="-122"/>
                </a:rPr>
                <a:t>B</a:t>
              </a:r>
              <a:endParaRPr lang="en-US" altLang="zh-CN" sz="2400" dirty="0">
                <a:latin typeface="华文楷体" panose="02010600040101010101" pitchFamily="2" charset="-122"/>
                <a:ea typeface="华文楷体" panose="02010600040101010101" pitchFamily="2" charset="-122"/>
              </a:endParaRPr>
            </a:p>
          </p:txBody>
        </p:sp>
        <p:sp>
          <p:nvSpPr>
            <p:cNvPr id="110597" name="Oval 5"/>
            <p:cNvSpPr/>
            <p:nvPr/>
          </p:nvSpPr>
          <p:spPr>
            <a:xfrm rot="8170149">
              <a:off x="1129" y="2336"/>
              <a:ext cx="800" cy="785"/>
            </a:xfrm>
            <a:prstGeom prst="ellipse">
              <a:avLst/>
            </a:prstGeom>
            <a:noFill/>
            <a:ln w="9525" cap="flat" cmpd="sng">
              <a:solidFill>
                <a:srgbClr val="000000"/>
              </a:solidFill>
              <a:prstDash val="solid"/>
              <a:round/>
              <a:headEnd type="none" w="med" len="med"/>
              <a:tailEnd type="none" w="med" len="med"/>
            </a:ln>
          </p:spPr>
          <p:txBody>
            <a:bodyPr anchor="t" anchorCtr="0"/>
            <a:p>
              <a:endParaRPr lang="zh-CN" altLang="en-US" sz="2400" dirty="0">
                <a:latin typeface="华文楷体" panose="02010600040101010101" pitchFamily="2" charset="-122"/>
                <a:ea typeface="华文楷体" panose="02010600040101010101" pitchFamily="2" charset="-122"/>
              </a:endParaRPr>
            </a:p>
          </p:txBody>
        </p:sp>
        <p:sp>
          <p:nvSpPr>
            <p:cNvPr id="110598" name="AutoShape 6"/>
            <p:cNvSpPr/>
            <p:nvPr/>
          </p:nvSpPr>
          <p:spPr>
            <a:xfrm rot="8170149">
              <a:off x="329" y="2221"/>
              <a:ext cx="1418" cy="65"/>
            </a:xfrm>
            <a:prstGeom prst="octagon">
              <a:avLst>
                <a:gd name="adj" fmla="val 29287"/>
              </a:avLst>
            </a:prstGeom>
            <a:noFill/>
            <a:ln w="9525" cap="flat" cmpd="sng">
              <a:solidFill>
                <a:srgbClr val="000000"/>
              </a:solidFill>
              <a:prstDash val="solid"/>
              <a:miter/>
              <a:headEnd type="none" w="med" len="med"/>
              <a:tailEnd type="none" w="med" len="med"/>
            </a:ln>
          </p:spPr>
          <p:txBody>
            <a:bodyPr anchor="t" anchorCtr="0"/>
            <a:p>
              <a:endParaRPr lang="zh-CN" altLang="en-US" sz="2400" dirty="0">
                <a:latin typeface="华文楷体" panose="02010600040101010101" pitchFamily="2" charset="-122"/>
                <a:ea typeface="华文楷体" panose="02010600040101010101" pitchFamily="2" charset="-122"/>
              </a:endParaRPr>
            </a:p>
          </p:txBody>
        </p:sp>
        <p:sp>
          <p:nvSpPr>
            <p:cNvPr id="110599" name="Text Box 7"/>
            <p:cNvSpPr txBox="1"/>
            <p:nvPr/>
          </p:nvSpPr>
          <p:spPr>
            <a:xfrm>
              <a:off x="1207" y="2500"/>
              <a:ext cx="482" cy="368"/>
            </a:xfrm>
            <a:prstGeom prst="rect">
              <a:avLst/>
            </a:prstGeom>
            <a:noFill/>
            <a:ln w="9525">
              <a:noFill/>
            </a:ln>
          </p:spPr>
          <p:txBody>
            <a:bodyPr anchor="t" anchorCtr="0"/>
            <a:p>
              <a:pPr indent="304800" algn="just">
                <a:lnSpc>
                  <a:spcPct val="130000"/>
                </a:lnSpc>
              </a:pPr>
              <a:r>
                <a:rPr lang="en-US" altLang="zh-CN" sz="2400" dirty="0">
                  <a:latin typeface="华文楷体" panose="02010600040101010101" pitchFamily="2" charset="-122"/>
                  <a:ea typeface="华文楷体" panose="02010600040101010101" pitchFamily="2" charset="-122"/>
                </a:rPr>
                <a:t>A</a:t>
              </a:r>
              <a:endParaRPr lang="en-US" altLang="zh-CN" sz="2400" dirty="0">
                <a:latin typeface="华文楷体" panose="02010600040101010101" pitchFamily="2" charset="-122"/>
                <a:ea typeface="华文楷体" panose="02010600040101010101" pitchFamily="2" charset="-122"/>
              </a:endParaRPr>
            </a:p>
          </p:txBody>
        </p:sp>
      </p:grpSp>
      <p:sp>
        <p:nvSpPr>
          <p:cNvPr id="7185" name="Rectangle 17"/>
          <p:cNvSpPr>
            <a:spLocks noChangeArrowheads="1"/>
          </p:cNvSpPr>
          <p:nvPr/>
        </p:nvSpPr>
        <p:spPr bwMode="auto">
          <a:xfrm>
            <a:off x="3132138" y="1403350"/>
            <a:ext cx="5741988" cy="1917700"/>
          </a:xfrm>
          <a:prstGeom prst="rect">
            <a:avLst/>
          </a:prstGeom>
          <a:noFill/>
          <a:ln w="9525" algn="ctr">
            <a:noFill/>
            <a:miter lim="800000"/>
          </a:ln>
          <a:effectLst/>
        </p:spPr>
        <p:txBody>
          <a:bodyPr lIns="0" tIns="0" rIns="0" bIns="0" anchorCtr="1">
            <a:spAutoFit/>
          </a:bodyPr>
          <a:p>
            <a:pPr marL="0" marR="0" lvl="0" indent="304800" algn="l" defTabSz="914400" rtl="0" eaLnBrk="1" fontAlgn="base" latinLnBrk="0" hangingPunct="1">
              <a:lnSpc>
                <a:spcPct val="13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① </a:t>
            </a: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特征抽取：测量三个结构特征</a:t>
            </a:r>
            <a:endPar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30480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en-US" altLang="zh-CN"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(a) </a:t>
            </a: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周长  </a:t>
            </a:r>
            <a:endPar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30480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en-US" altLang="zh-CN"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(b) </a:t>
            </a: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面积</a:t>
            </a:r>
            <a:endPar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30480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en-US" altLang="zh-CN"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(c)</a:t>
            </a: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两个互相垂直的内径比</a:t>
            </a:r>
            <a:endPar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7186" name="Rectangle 18"/>
          <p:cNvSpPr>
            <a:spLocks noChangeArrowheads="1"/>
          </p:cNvSpPr>
          <p:nvPr/>
        </p:nvSpPr>
        <p:spPr bwMode="auto">
          <a:xfrm>
            <a:off x="300038" y="5256213"/>
            <a:ext cx="8542338" cy="479425"/>
          </a:xfrm>
          <a:prstGeom prst="rect">
            <a:avLst/>
          </a:prstGeom>
          <a:noFill/>
          <a:ln w="9525" algn="ctr">
            <a:noFill/>
            <a:miter lim="800000"/>
          </a:ln>
          <a:effectLst/>
        </p:spPr>
        <p:txBody>
          <a:bodyPr lIns="0" tIns="0" rIns="0" bIns="0" anchorCtr="1">
            <a:spAutoFit/>
          </a:bodyPr>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zh-CN" altLang="en-US" sz="24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特征选择：一般根据物理特征或结构特征进行压缩。</a:t>
            </a:r>
            <a:endParaRPr kumimoji="0" lang="zh-CN" altLang="en-US" sz="24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7187" name="Rectangle 19"/>
          <p:cNvSpPr>
            <a:spLocks noChangeArrowheads="1"/>
          </p:cNvSpPr>
          <p:nvPr/>
        </p:nvSpPr>
        <p:spPr bwMode="auto">
          <a:xfrm>
            <a:off x="431800" y="4238625"/>
            <a:ext cx="1931988" cy="368300"/>
          </a:xfrm>
          <a:prstGeom prst="rect">
            <a:avLst/>
          </a:prstGeom>
          <a:noFill/>
          <a:ln w="9525" algn="ctr">
            <a:noFill/>
            <a:miter lim="800000"/>
          </a:ln>
          <a:effectLst/>
        </p:spPr>
        <p:txBody>
          <a:bodyPr lIns="0" tIns="0" rIns="0" bIns="0" anchorCtr="1">
            <a:spAutoFit/>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② </a:t>
            </a:r>
            <a:r>
              <a:rPr kumimoji="0" lang="zh-CN" altLang="en-US" sz="2400" b="1" i="0" u="none"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分析：</a:t>
            </a:r>
            <a:endParaRPr kumimoji="0" lang="zh-CN" altLang="en-US" sz="2400" b="1" i="0" u="none" strike="noStrike" kern="1200" cap="none" spc="0" normalizeH="0" baseline="0" noProof="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p:nvPr/>
        </p:nvSpPr>
        <p:spPr>
          <a:xfrm>
            <a:off x="4789488" y="1328738"/>
            <a:ext cx="4133850" cy="2876550"/>
          </a:xfrm>
          <a:prstGeom prst="rect">
            <a:avLst/>
          </a:prstGeom>
          <a:noFill/>
          <a:ln w="9525">
            <a:noFill/>
          </a:ln>
        </p:spPr>
        <p:txBody>
          <a:bodyPr lIns="0" tIns="0" rIns="0" bIns="0" anchor="ctr" anchorCtr="0">
            <a:spAutoFit/>
          </a:bodyPr>
          <a:p>
            <a:pPr>
              <a:lnSpc>
                <a:spcPct val="130000"/>
              </a:lnSpc>
            </a:pPr>
            <a:r>
              <a:rPr lang="en-US" altLang="zh-CN" sz="2400" b="1" dirty="0">
                <a:solidFill>
                  <a:srgbClr val="008000"/>
                </a:solidFill>
                <a:latin typeface="华文楷体" panose="02010600040101010101" pitchFamily="2" charset="-122"/>
                <a:ea typeface="华文楷体" panose="02010600040101010101" pitchFamily="2" charset="-122"/>
              </a:rPr>
              <a:t>[</a:t>
            </a:r>
            <a:r>
              <a:rPr lang="zh-CN" altLang="en-US" sz="2400" b="1" dirty="0">
                <a:solidFill>
                  <a:srgbClr val="008000"/>
                </a:solidFill>
                <a:latin typeface="华文楷体" panose="02010600040101010101" pitchFamily="2" charset="-122"/>
                <a:ea typeface="华文楷体" panose="02010600040101010101" pitchFamily="2" charset="-122"/>
              </a:rPr>
              <a:t>法</a:t>
            </a:r>
            <a:r>
              <a:rPr lang="en-US" altLang="zh-CN" sz="2400" b="1" dirty="0">
                <a:solidFill>
                  <a:srgbClr val="008000"/>
                </a:solidFill>
                <a:latin typeface="华文楷体" panose="02010600040101010101" pitchFamily="2" charset="-122"/>
                <a:ea typeface="华文楷体" panose="02010600040101010101" pitchFamily="2" charset="-122"/>
              </a:rPr>
              <a:t>2]</a:t>
            </a:r>
            <a:r>
              <a:rPr lang="zh-CN" altLang="en-US" sz="2400" b="1" dirty="0">
                <a:solidFill>
                  <a:srgbClr val="008000"/>
                </a:solidFill>
                <a:latin typeface="华文楷体" panose="02010600040101010101" pitchFamily="2" charset="-122"/>
                <a:ea typeface="华文楷体" panose="02010600040101010101" pitchFamily="2" charset="-122"/>
              </a:rPr>
              <a:t>：① 特征抽取：测量</a:t>
            </a:r>
            <a:endParaRPr lang="zh-CN" altLang="en-US" sz="2400" b="1" dirty="0">
              <a:solidFill>
                <a:srgbClr val="008000"/>
              </a:solidFill>
              <a:latin typeface="华文楷体" panose="02010600040101010101" pitchFamily="2" charset="-122"/>
              <a:ea typeface="华文楷体" panose="02010600040101010101" pitchFamily="2" charset="-122"/>
            </a:endParaRPr>
          </a:p>
          <a:p>
            <a:pPr>
              <a:lnSpc>
                <a:spcPct val="130000"/>
              </a:lnSpc>
            </a:pPr>
            <a:r>
              <a:rPr lang="zh-CN" altLang="en-US" sz="2400" b="1" dirty="0">
                <a:solidFill>
                  <a:srgbClr val="008000"/>
                </a:solidFill>
                <a:latin typeface="华文楷体" panose="02010600040101010101" pitchFamily="2" charset="-122"/>
                <a:ea typeface="华文楷体" panose="02010600040101010101" pitchFamily="2" charset="-122"/>
              </a:rPr>
              <a:t>物体向两个坐标轴的投影</a:t>
            </a:r>
            <a:endParaRPr lang="zh-CN" altLang="en-US" sz="2400" b="1" dirty="0">
              <a:solidFill>
                <a:srgbClr val="008000"/>
              </a:solidFill>
              <a:latin typeface="华文楷体" panose="02010600040101010101" pitchFamily="2" charset="-122"/>
              <a:ea typeface="华文楷体" panose="02010600040101010101" pitchFamily="2" charset="-122"/>
            </a:endParaRPr>
          </a:p>
          <a:p>
            <a:pPr>
              <a:lnSpc>
                <a:spcPct val="130000"/>
              </a:lnSpc>
            </a:pPr>
            <a:r>
              <a:rPr lang="zh-CN" altLang="en-US" sz="2400" b="1" dirty="0">
                <a:solidFill>
                  <a:srgbClr val="008000"/>
                </a:solidFill>
                <a:latin typeface="华文楷体" panose="02010600040101010101" pitchFamily="2" charset="-122"/>
                <a:ea typeface="华文楷体" panose="02010600040101010101" pitchFamily="2" charset="-122"/>
              </a:rPr>
              <a:t>值，则</a:t>
            </a:r>
            <a:r>
              <a:rPr lang="en-US" altLang="zh-CN" sz="2400" b="1" dirty="0">
                <a:solidFill>
                  <a:srgbClr val="008000"/>
                </a:solidFill>
                <a:latin typeface="华文楷体" panose="02010600040101010101" pitchFamily="2" charset="-122"/>
                <a:ea typeface="华文楷体" panose="02010600040101010101" pitchFamily="2" charset="-122"/>
              </a:rPr>
              <a:t>A</a:t>
            </a:r>
            <a:r>
              <a:rPr lang="zh-CN" altLang="en-US" sz="2400" b="1" dirty="0">
                <a:solidFill>
                  <a:srgbClr val="008000"/>
                </a:solidFill>
                <a:latin typeface="华文楷体" panose="02010600040101010101" pitchFamily="2" charset="-122"/>
                <a:ea typeface="华文楷体" panose="02010600040101010101" pitchFamily="2" charset="-122"/>
              </a:rPr>
              <a:t>、</a:t>
            </a:r>
            <a:r>
              <a:rPr lang="en-US" altLang="zh-CN" sz="2400" b="1" dirty="0">
                <a:solidFill>
                  <a:srgbClr val="008000"/>
                </a:solidFill>
                <a:latin typeface="华文楷体" panose="02010600040101010101" pitchFamily="2" charset="-122"/>
                <a:ea typeface="华文楷体" panose="02010600040101010101" pitchFamily="2" charset="-122"/>
              </a:rPr>
              <a:t>B</a:t>
            </a:r>
            <a:r>
              <a:rPr lang="zh-CN" altLang="en-US" sz="2400" b="1" dirty="0">
                <a:solidFill>
                  <a:srgbClr val="008000"/>
                </a:solidFill>
                <a:latin typeface="华文楷体" panose="02010600040101010101" pitchFamily="2" charset="-122"/>
                <a:ea typeface="华文楷体" panose="02010600040101010101" pitchFamily="2" charset="-122"/>
              </a:rPr>
              <a:t>各有</a:t>
            </a:r>
            <a:r>
              <a:rPr lang="en-US" altLang="zh-CN" sz="2400" b="1" dirty="0">
                <a:solidFill>
                  <a:srgbClr val="008000"/>
                </a:solidFill>
                <a:latin typeface="华文楷体" panose="02010600040101010101" pitchFamily="2" charset="-122"/>
                <a:ea typeface="华文楷体" panose="02010600040101010101" pitchFamily="2" charset="-122"/>
              </a:rPr>
              <a:t>2</a:t>
            </a:r>
            <a:r>
              <a:rPr lang="zh-CN" altLang="en-US" sz="2400" b="1" dirty="0">
                <a:solidFill>
                  <a:srgbClr val="008000"/>
                </a:solidFill>
                <a:latin typeface="华文楷体" panose="02010600040101010101" pitchFamily="2" charset="-122"/>
                <a:ea typeface="华文楷体" panose="02010600040101010101" pitchFamily="2" charset="-122"/>
              </a:rPr>
              <a:t>个值域区</a:t>
            </a:r>
            <a:endParaRPr lang="zh-CN" altLang="en-US" sz="2400" b="1" dirty="0">
              <a:solidFill>
                <a:srgbClr val="008000"/>
              </a:solidFill>
              <a:latin typeface="华文楷体" panose="02010600040101010101" pitchFamily="2" charset="-122"/>
              <a:ea typeface="华文楷体" panose="02010600040101010101" pitchFamily="2" charset="-122"/>
            </a:endParaRPr>
          </a:p>
          <a:p>
            <a:pPr>
              <a:lnSpc>
                <a:spcPct val="130000"/>
              </a:lnSpc>
            </a:pPr>
            <a:r>
              <a:rPr lang="zh-CN" altLang="en-US" sz="2400" b="1" dirty="0">
                <a:solidFill>
                  <a:srgbClr val="008000"/>
                </a:solidFill>
                <a:latin typeface="华文楷体" panose="02010600040101010101" pitchFamily="2" charset="-122"/>
                <a:ea typeface="华文楷体" panose="02010600040101010101" pitchFamily="2" charset="-122"/>
              </a:rPr>
              <a:t>间。可以看出，两个物体的</a:t>
            </a:r>
            <a:endParaRPr lang="zh-CN" altLang="en-US" sz="2400" b="1" dirty="0">
              <a:solidFill>
                <a:srgbClr val="008000"/>
              </a:solidFill>
              <a:latin typeface="华文楷体" panose="02010600040101010101" pitchFamily="2" charset="-122"/>
              <a:ea typeface="华文楷体" panose="02010600040101010101" pitchFamily="2" charset="-122"/>
            </a:endParaRPr>
          </a:p>
          <a:p>
            <a:pPr>
              <a:lnSpc>
                <a:spcPct val="130000"/>
              </a:lnSpc>
            </a:pPr>
            <a:r>
              <a:rPr lang="zh-CN" altLang="en-US" sz="2400" b="1" dirty="0">
                <a:solidFill>
                  <a:srgbClr val="008000"/>
                </a:solidFill>
                <a:latin typeface="华文楷体" panose="02010600040101010101" pitchFamily="2" charset="-122"/>
                <a:ea typeface="华文楷体" panose="02010600040101010101" pitchFamily="2" charset="-122"/>
              </a:rPr>
              <a:t>投影有重叠，直接使用投影</a:t>
            </a:r>
            <a:endParaRPr lang="zh-CN" altLang="en-US" sz="2400" b="1" dirty="0">
              <a:solidFill>
                <a:srgbClr val="008000"/>
              </a:solidFill>
              <a:latin typeface="华文楷体" panose="02010600040101010101" pitchFamily="2" charset="-122"/>
              <a:ea typeface="华文楷体" panose="02010600040101010101" pitchFamily="2" charset="-122"/>
            </a:endParaRPr>
          </a:p>
          <a:p>
            <a:pPr>
              <a:lnSpc>
                <a:spcPct val="130000"/>
              </a:lnSpc>
            </a:pPr>
            <a:r>
              <a:rPr lang="zh-CN" altLang="en-US" sz="2400" b="1" dirty="0">
                <a:solidFill>
                  <a:srgbClr val="008000"/>
                </a:solidFill>
                <a:latin typeface="华文楷体" panose="02010600040101010101" pitchFamily="2" charset="-122"/>
                <a:ea typeface="华文楷体" panose="02010600040101010101" pitchFamily="2" charset="-122"/>
              </a:rPr>
              <a:t>值无法将两者区分开。</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grpSp>
        <p:nvGrpSpPr>
          <p:cNvPr id="2" name="Group 3"/>
          <p:cNvGrpSpPr/>
          <p:nvPr/>
        </p:nvGrpSpPr>
        <p:grpSpPr>
          <a:xfrm>
            <a:off x="314325" y="4456113"/>
            <a:ext cx="8505825" cy="1438275"/>
            <a:chOff x="220" y="2641"/>
            <a:chExt cx="5358" cy="906"/>
          </a:xfrm>
        </p:grpSpPr>
        <p:sp>
          <p:nvSpPr>
            <p:cNvPr id="8196" name="Rectangle 4"/>
            <p:cNvSpPr>
              <a:spLocks noChangeArrowheads="1"/>
            </p:cNvSpPr>
            <p:nvPr/>
          </p:nvSpPr>
          <p:spPr bwMode="auto">
            <a:xfrm>
              <a:off x="220" y="2641"/>
              <a:ext cx="5358" cy="906"/>
            </a:xfrm>
            <a:prstGeom prst="rect">
              <a:avLst/>
            </a:prstGeom>
            <a:noFill/>
            <a:ln w="9525" algn="ctr">
              <a:noFill/>
              <a:miter lim="800000"/>
            </a:ln>
            <a:effectLst/>
          </p:spPr>
          <p:txBody>
            <a:bodyPr lIns="0" tIns="0" rIns="0" bIns="0" anchor="ctr">
              <a:spAutoFit/>
            </a:bodyPr>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② </a:t>
              </a: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分析：将坐标系按逆时针方向做一旋转变化，或物体按顺时针方向变，并适当平移等。根据物体在   轴上投影的坐标值的正负可区分两个物体。</a:t>
              </a:r>
              <a:endPar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graphicFrame>
          <p:nvGraphicFramePr>
            <p:cNvPr id="111620" name="Object 5"/>
            <p:cNvGraphicFramePr/>
            <p:nvPr/>
          </p:nvGraphicFramePr>
          <p:xfrm>
            <a:off x="3560" y="2925"/>
            <a:ext cx="268" cy="312"/>
          </p:xfrm>
          <a:graphic>
            <a:graphicData uri="http://schemas.openxmlformats.org/presentationml/2006/ole">
              <mc:AlternateContent xmlns:mc="http://schemas.openxmlformats.org/markup-compatibility/2006">
                <mc:Choice xmlns:v="urn:schemas-microsoft-com:vml" Requires="v">
                  <p:oleObj spid="_x0000_s3083" name="" r:id="rId1" imgW="228600" imgH="266700" progId="Equation.3">
                    <p:embed/>
                  </p:oleObj>
                </mc:Choice>
                <mc:Fallback>
                  <p:oleObj name="" r:id="rId1" imgW="228600" imgH="266700" progId="Equation.3">
                    <p:embed/>
                    <p:pic>
                      <p:nvPicPr>
                        <p:cNvPr id="0" name="图片 3082"/>
                        <p:cNvPicPr/>
                        <p:nvPr/>
                      </p:nvPicPr>
                      <p:blipFill>
                        <a:blip r:embed="rId2"/>
                        <a:stretch>
                          <a:fillRect/>
                        </a:stretch>
                      </p:blipFill>
                      <p:spPr>
                        <a:xfrm>
                          <a:off x="3560" y="2925"/>
                          <a:ext cx="268" cy="312"/>
                        </a:xfrm>
                        <a:prstGeom prst="rect">
                          <a:avLst/>
                        </a:prstGeom>
                        <a:noFill/>
                        <a:ln w="38100">
                          <a:noFill/>
                          <a:miter/>
                        </a:ln>
                      </p:spPr>
                    </p:pic>
                  </p:oleObj>
                </mc:Fallback>
              </mc:AlternateContent>
            </a:graphicData>
          </a:graphic>
        </p:graphicFrame>
      </p:grpSp>
      <p:sp>
        <p:nvSpPr>
          <p:cNvPr id="8198" name="Rectangle 6"/>
          <p:cNvSpPr>
            <a:spLocks noChangeArrowheads="1"/>
          </p:cNvSpPr>
          <p:nvPr/>
        </p:nvSpPr>
        <p:spPr bwMode="auto">
          <a:xfrm>
            <a:off x="936625" y="6048375"/>
            <a:ext cx="6413500" cy="479425"/>
          </a:xfrm>
          <a:prstGeom prst="rect">
            <a:avLst/>
          </a:prstGeom>
          <a:solidFill>
            <a:schemeClr val="bg2"/>
          </a:solidFill>
          <a:ln w="9525" algn="ctr">
            <a:noFill/>
            <a:miter lim="800000"/>
          </a:ln>
          <a:effectLst/>
        </p:spPr>
        <p:txBody>
          <a:bodyPr wrap="none" lIns="0" tIns="0" rIns="0" bIns="0" anchorCtr="1">
            <a:spAutoFit/>
          </a:bodyPr>
          <a:p>
            <a:pPr marL="0" marR="0" lvl="0" indent="304800" algn="l" defTabSz="914400" rtl="0" eaLnBrk="1" fontAlgn="base" latinLnBrk="0" hangingPunct="1">
              <a:lnSpc>
                <a:spcPct val="13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r>
              <a:rPr kumimoji="0" lang="zh-CN" altLang="en-US" sz="24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特征提取，一般用数学的方法进行压缩。 </a:t>
            </a:r>
            <a:endParaRPr kumimoji="0" lang="zh-CN" altLang="en-US" sz="24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grpSp>
        <p:nvGrpSpPr>
          <p:cNvPr id="3" name="Group 7"/>
          <p:cNvGrpSpPr/>
          <p:nvPr/>
        </p:nvGrpSpPr>
        <p:grpSpPr>
          <a:xfrm>
            <a:off x="936625" y="714375"/>
            <a:ext cx="3606800" cy="2978150"/>
            <a:chOff x="538" y="88"/>
            <a:chExt cx="2272" cy="1876"/>
          </a:xfrm>
        </p:grpSpPr>
        <p:sp>
          <p:nvSpPr>
            <p:cNvPr id="111623" name="Rectangle 8"/>
            <p:cNvSpPr/>
            <p:nvPr/>
          </p:nvSpPr>
          <p:spPr>
            <a:xfrm>
              <a:off x="1246" y="1581"/>
              <a:ext cx="1020" cy="232"/>
            </a:xfrm>
            <a:prstGeom prst="rect">
              <a:avLst/>
            </a:prstGeom>
            <a:solidFill>
              <a:srgbClr val="0000FF">
                <a:alpha val="49019"/>
              </a:srgbClr>
            </a:solidFill>
            <a:ln w="9525" cap="flat" cmpd="sng">
              <a:solidFill>
                <a:srgbClr val="FFFFFF"/>
              </a:solidFill>
              <a:prstDash val="solid"/>
              <a:miter/>
              <a:headEnd type="none" w="med" len="med"/>
              <a:tailEnd type="none" w="med" len="med"/>
            </a:ln>
          </p:spPr>
          <p:txBody>
            <a:bodyPr lIns="0" tIns="0" rIns="0" bIns="0" anchor="ctr" anchorCtr="0">
              <a:spAutoFit/>
            </a:bodyPr>
            <a:p>
              <a:endParaRPr lang="zh-CN" altLang="en-US" sz="2400" dirty="0">
                <a:latin typeface="华文楷体" panose="02010600040101010101" pitchFamily="2" charset="-122"/>
                <a:ea typeface="华文楷体" panose="02010600040101010101" pitchFamily="2" charset="-122"/>
              </a:endParaRPr>
            </a:p>
          </p:txBody>
        </p:sp>
        <p:sp>
          <p:nvSpPr>
            <p:cNvPr id="111624" name="Text Box 9"/>
            <p:cNvSpPr txBox="1"/>
            <p:nvPr/>
          </p:nvSpPr>
          <p:spPr>
            <a:xfrm>
              <a:off x="1121" y="518"/>
              <a:ext cx="345" cy="366"/>
            </a:xfrm>
            <a:prstGeom prst="rect">
              <a:avLst/>
            </a:prstGeom>
            <a:solidFill>
              <a:srgbClr val="FFFFFF">
                <a:alpha val="0"/>
              </a:srgbClr>
            </a:solidFill>
            <a:ln w="3175">
              <a:noFill/>
            </a:ln>
          </p:spPr>
          <p:txBody>
            <a:bodyPr anchor="t" anchorCtr="0"/>
            <a:p>
              <a:pPr indent="304800" algn="just">
                <a:lnSpc>
                  <a:spcPct val="130000"/>
                </a:lnSpc>
              </a:pPr>
              <a:r>
                <a:rPr lang="en-US" altLang="zh-CN" sz="2400" b="1" dirty="0">
                  <a:latin typeface="华文楷体" panose="02010600040101010101" pitchFamily="2" charset="-122"/>
                  <a:ea typeface="华文楷体" panose="02010600040101010101" pitchFamily="2" charset="-122"/>
                </a:rPr>
                <a:t>B</a:t>
              </a:r>
              <a:endParaRPr lang="en-US" altLang="zh-CN" sz="2400" b="1" dirty="0">
                <a:latin typeface="华文楷体" panose="02010600040101010101" pitchFamily="2" charset="-122"/>
                <a:ea typeface="华文楷体" panose="02010600040101010101" pitchFamily="2" charset="-122"/>
              </a:endParaRPr>
            </a:p>
          </p:txBody>
        </p:sp>
        <p:sp>
          <p:nvSpPr>
            <p:cNvPr id="111625" name="Line 10"/>
            <p:cNvSpPr/>
            <p:nvPr/>
          </p:nvSpPr>
          <p:spPr>
            <a:xfrm>
              <a:off x="821" y="1737"/>
              <a:ext cx="1860" cy="5"/>
            </a:xfrm>
            <a:prstGeom prst="line">
              <a:avLst/>
            </a:prstGeom>
            <a:ln w="19050" cap="flat" cmpd="sng">
              <a:solidFill>
                <a:srgbClr val="000000"/>
              </a:solidFill>
              <a:prstDash val="solid"/>
              <a:round/>
              <a:headEnd type="none" w="med" len="med"/>
              <a:tailEnd type="triangle" w="med" len="med"/>
            </a:ln>
          </p:spPr>
        </p:sp>
        <p:sp>
          <p:nvSpPr>
            <p:cNvPr id="111626" name="Oval 11"/>
            <p:cNvSpPr/>
            <p:nvPr/>
          </p:nvSpPr>
          <p:spPr>
            <a:xfrm>
              <a:off x="1785" y="874"/>
              <a:ext cx="791" cy="767"/>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sz="2400" dirty="0">
                <a:latin typeface="华文楷体" panose="02010600040101010101" pitchFamily="2" charset="-122"/>
                <a:ea typeface="华文楷体" panose="02010600040101010101" pitchFamily="2" charset="-122"/>
              </a:endParaRPr>
            </a:p>
          </p:txBody>
        </p:sp>
        <p:sp>
          <p:nvSpPr>
            <p:cNvPr id="111627" name="AutoShape 12"/>
            <p:cNvSpPr/>
            <p:nvPr/>
          </p:nvSpPr>
          <p:spPr>
            <a:xfrm rot="-2645886">
              <a:off x="1048" y="995"/>
              <a:ext cx="1403" cy="68"/>
            </a:xfrm>
            <a:prstGeom prst="octagon">
              <a:avLst>
                <a:gd name="adj" fmla="val 29287"/>
              </a:avLst>
            </a:prstGeom>
            <a:solidFill>
              <a:srgbClr val="FFFFFF"/>
            </a:solidFill>
            <a:ln w="9525" cap="flat" cmpd="sng">
              <a:solidFill>
                <a:srgbClr val="000000"/>
              </a:solidFill>
              <a:prstDash val="solid"/>
              <a:miter/>
              <a:headEnd type="none" w="med" len="med"/>
              <a:tailEnd type="none" w="med" len="med"/>
            </a:ln>
          </p:spPr>
          <p:txBody>
            <a:bodyPr anchor="t" anchorCtr="0"/>
            <a:p>
              <a:endParaRPr lang="zh-CN" altLang="en-US" sz="2400" dirty="0">
                <a:latin typeface="华文楷体" panose="02010600040101010101" pitchFamily="2" charset="-122"/>
                <a:ea typeface="华文楷体" panose="02010600040101010101" pitchFamily="2" charset="-122"/>
              </a:endParaRPr>
            </a:p>
          </p:txBody>
        </p:sp>
        <p:sp>
          <p:nvSpPr>
            <p:cNvPr id="111628" name="Line 13"/>
            <p:cNvSpPr/>
            <p:nvPr/>
          </p:nvSpPr>
          <p:spPr>
            <a:xfrm>
              <a:off x="1246" y="1505"/>
              <a:ext cx="0" cy="255"/>
            </a:xfrm>
            <a:prstGeom prst="line">
              <a:avLst/>
            </a:prstGeom>
            <a:ln w="19050" cap="flat" cmpd="sng">
              <a:solidFill>
                <a:srgbClr val="0000FF"/>
              </a:solidFill>
              <a:prstDash val="dash"/>
              <a:round/>
              <a:headEnd type="none" w="med" len="med"/>
              <a:tailEnd type="none" w="med" len="med"/>
            </a:ln>
          </p:spPr>
        </p:sp>
        <p:sp>
          <p:nvSpPr>
            <p:cNvPr id="111629" name="Line 14"/>
            <p:cNvSpPr/>
            <p:nvPr/>
          </p:nvSpPr>
          <p:spPr>
            <a:xfrm flipH="1">
              <a:off x="821" y="1505"/>
              <a:ext cx="425" cy="0"/>
            </a:xfrm>
            <a:prstGeom prst="line">
              <a:avLst/>
            </a:prstGeom>
            <a:ln w="19050" cap="flat" cmpd="sng">
              <a:solidFill>
                <a:srgbClr val="0000FF"/>
              </a:solidFill>
              <a:prstDash val="dash"/>
              <a:round/>
              <a:headEnd type="none" w="med" len="med"/>
              <a:tailEnd type="none" w="med" len="med"/>
            </a:ln>
          </p:spPr>
        </p:sp>
        <p:sp>
          <p:nvSpPr>
            <p:cNvPr id="111630" name="Line 15"/>
            <p:cNvSpPr/>
            <p:nvPr/>
          </p:nvSpPr>
          <p:spPr>
            <a:xfrm>
              <a:off x="1785" y="1279"/>
              <a:ext cx="15" cy="470"/>
            </a:xfrm>
            <a:prstGeom prst="line">
              <a:avLst/>
            </a:prstGeom>
            <a:ln w="19050" cap="flat" cmpd="sng">
              <a:solidFill>
                <a:srgbClr val="FF6600"/>
              </a:solidFill>
              <a:prstDash val="dash"/>
              <a:round/>
              <a:headEnd type="none" w="med" len="med"/>
              <a:tailEnd type="none" w="med" len="med"/>
            </a:ln>
          </p:spPr>
        </p:sp>
        <p:sp>
          <p:nvSpPr>
            <p:cNvPr id="111631" name="Line 16"/>
            <p:cNvSpPr/>
            <p:nvPr/>
          </p:nvSpPr>
          <p:spPr>
            <a:xfrm flipH="1">
              <a:off x="2579" y="1194"/>
              <a:ext cx="4" cy="551"/>
            </a:xfrm>
            <a:prstGeom prst="line">
              <a:avLst/>
            </a:prstGeom>
            <a:ln w="19050" cap="flat" cmpd="sng">
              <a:solidFill>
                <a:srgbClr val="FF6600"/>
              </a:solidFill>
              <a:prstDash val="dash"/>
              <a:round/>
              <a:headEnd type="none" w="med" len="med"/>
              <a:tailEnd type="none" w="med" len="med"/>
            </a:ln>
          </p:spPr>
        </p:sp>
        <p:sp>
          <p:nvSpPr>
            <p:cNvPr id="111632" name="Line 17"/>
            <p:cNvSpPr/>
            <p:nvPr/>
          </p:nvSpPr>
          <p:spPr>
            <a:xfrm flipH="1">
              <a:off x="849" y="529"/>
              <a:ext cx="1418" cy="0"/>
            </a:xfrm>
            <a:prstGeom prst="line">
              <a:avLst/>
            </a:prstGeom>
            <a:ln w="19050" cap="flat" cmpd="sng">
              <a:solidFill>
                <a:srgbClr val="0000FF"/>
              </a:solidFill>
              <a:prstDash val="dash"/>
              <a:round/>
              <a:headEnd type="none" w="med" len="med"/>
              <a:tailEnd type="none" w="med" len="med"/>
            </a:ln>
          </p:spPr>
        </p:sp>
        <p:sp>
          <p:nvSpPr>
            <p:cNvPr id="111633" name="Line 18"/>
            <p:cNvSpPr/>
            <p:nvPr/>
          </p:nvSpPr>
          <p:spPr>
            <a:xfrm flipH="1">
              <a:off x="828" y="865"/>
              <a:ext cx="1332" cy="0"/>
            </a:xfrm>
            <a:prstGeom prst="line">
              <a:avLst/>
            </a:prstGeom>
            <a:ln w="19050" cap="flat" cmpd="sng">
              <a:solidFill>
                <a:srgbClr val="FF6600"/>
              </a:solidFill>
              <a:prstDash val="dash"/>
              <a:round/>
              <a:headEnd type="none" w="med" len="med"/>
              <a:tailEnd type="none" w="med" len="med"/>
            </a:ln>
          </p:spPr>
        </p:sp>
        <p:sp>
          <p:nvSpPr>
            <p:cNvPr id="111634" name="Line 19"/>
            <p:cNvSpPr/>
            <p:nvPr/>
          </p:nvSpPr>
          <p:spPr>
            <a:xfrm flipH="1">
              <a:off x="820" y="1642"/>
              <a:ext cx="1385" cy="0"/>
            </a:xfrm>
            <a:prstGeom prst="line">
              <a:avLst/>
            </a:prstGeom>
            <a:ln w="19050" cap="flat" cmpd="sng">
              <a:solidFill>
                <a:srgbClr val="FF6600"/>
              </a:solidFill>
              <a:prstDash val="dash"/>
              <a:round/>
              <a:headEnd type="none" w="med" len="med"/>
              <a:tailEnd type="none" w="med" len="med"/>
            </a:ln>
          </p:spPr>
        </p:sp>
        <p:sp>
          <p:nvSpPr>
            <p:cNvPr id="111635" name="Text Box 20"/>
            <p:cNvSpPr txBox="1"/>
            <p:nvPr/>
          </p:nvSpPr>
          <p:spPr>
            <a:xfrm>
              <a:off x="1899" y="1052"/>
              <a:ext cx="421" cy="358"/>
            </a:xfrm>
            <a:prstGeom prst="rect">
              <a:avLst/>
            </a:prstGeom>
            <a:solidFill>
              <a:srgbClr val="FFFFFF"/>
            </a:solidFill>
            <a:ln w="9525" cap="flat" cmpd="sng">
              <a:solidFill>
                <a:srgbClr val="FFFFFF"/>
              </a:solidFill>
              <a:prstDash val="solid"/>
              <a:miter/>
              <a:headEnd type="none" w="med" len="med"/>
              <a:tailEnd type="none" w="med" len="med"/>
            </a:ln>
          </p:spPr>
          <p:txBody>
            <a:bodyPr anchor="t" anchorCtr="0"/>
            <a:p>
              <a:pPr indent="304800" algn="just">
                <a:lnSpc>
                  <a:spcPct val="130000"/>
                </a:lnSpc>
              </a:pPr>
              <a:r>
                <a:rPr lang="en-US" altLang="zh-CN" sz="2400" b="1" dirty="0">
                  <a:latin typeface="华文楷体" panose="02010600040101010101" pitchFamily="2" charset="-122"/>
                  <a:ea typeface="华文楷体" panose="02010600040101010101" pitchFamily="2" charset="-122"/>
                </a:rPr>
                <a:t>A</a:t>
              </a:r>
              <a:endParaRPr lang="en-US" altLang="zh-CN" sz="2400" b="1" dirty="0">
                <a:latin typeface="华文楷体" panose="02010600040101010101" pitchFamily="2" charset="-122"/>
                <a:ea typeface="华文楷体" panose="02010600040101010101" pitchFamily="2" charset="-122"/>
              </a:endParaRPr>
            </a:p>
          </p:txBody>
        </p:sp>
        <p:sp>
          <p:nvSpPr>
            <p:cNvPr id="111636" name="Line 21"/>
            <p:cNvSpPr/>
            <p:nvPr/>
          </p:nvSpPr>
          <p:spPr>
            <a:xfrm>
              <a:off x="2259" y="541"/>
              <a:ext cx="14" cy="1222"/>
            </a:xfrm>
            <a:prstGeom prst="line">
              <a:avLst/>
            </a:prstGeom>
            <a:ln w="19050" cap="flat" cmpd="sng">
              <a:solidFill>
                <a:srgbClr val="0000FF"/>
              </a:solidFill>
              <a:prstDash val="dash"/>
              <a:round/>
              <a:headEnd type="none" w="med" len="med"/>
              <a:tailEnd type="none" w="med" len="med"/>
            </a:ln>
          </p:spPr>
        </p:sp>
        <p:sp>
          <p:nvSpPr>
            <p:cNvPr id="111637" name="Line 22"/>
            <p:cNvSpPr/>
            <p:nvPr/>
          </p:nvSpPr>
          <p:spPr>
            <a:xfrm flipV="1">
              <a:off x="836" y="206"/>
              <a:ext cx="2" cy="1546"/>
            </a:xfrm>
            <a:prstGeom prst="line">
              <a:avLst/>
            </a:prstGeom>
            <a:ln w="19050" cap="flat" cmpd="sng">
              <a:solidFill>
                <a:srgbClr val="000000"/>
              </a:solidFill>
              <a:prstDash val="solid"/>
              <a:round/>
              <a:headEnd type="none" w="med" len="med"/>
              <a:tailEnd type="triangle" w="med" len="med"/>
            </a:ln>
          </p:spPr>
        </p:sp>
        <p:graphicFrame>
          <p:nvGraphicFramePr>
            <p:cNvPr id="111638" name="Object 23"/>
            <p:cNvGraphicFramePr/>
            <p:nvPr/>
          </p:nvGraphicFramePr>
          <p:xfrm>
            <a:off x="878" y="88"/>
            <a:ext cx="188" cy="227"/>
          </p:xfrm>
          <a:graphic>
            <a:graphicData uri="http://schemas.openxmlformats.org/presentationml/2006/ole">
              <mc:AlternateContent xmlns:mc="http://schemas.openxmlformats.org/markup-compatibility/2006">
                <mc:Choice xmlns:v="urn:schemas-microsoft-com:vml" Requires="v">
                  <p:oleObj spid="_x0000_s3084" name="" r:id="rId3" imgW="177800" imgH="215900" progId="Equation.3">
                    <p:embed/>
                  </p:oleObj>
                </mc:Choice>
                <mc:Fallback>
                  <p:oleObj name="" r:id="rId3" imgW="177800" imgH="215900" progId="Equation.3">
                    <p:embed/>
                    <p:pic>
                      <p:nvPicPr>
                        <p:cNvPr id="0" name="图片 3083"/>
                        <p:cNvPicPr/>
                        <p:nvPr/>
                      </p:nvPicPr>
                      <p:blipFill>
                        <a:blip r:embed="rId4"/>
                        <a:stretch>
                          <a:fillRect/>
                        </a:stretch>
                      </p:blipFill>
                      <p:spPr>
                        <a:xfrm>
                          <a:off x="878" y="88"/>
                          <a:ext cx="188" cy="227"/>
                        </a:xfrm>
                        <a:prstGeom prst="rect">
                          <a:avLst/>
                        </a:prstGeom>
                        <a:noFill/>
                        <a:ln w="38100">
                          <a:noFill/>
                          <a:miter/>
                        </a:ln>
                      </p:spPr>
                    </p:pic>
                  </p:oleObj>
                </mc:Fallback>
              </mc:AlternateContent>
            </a:graphicData>
          </a:graphic>
        </p:graphicFrame>
        <p:graphicFrame>
          <p:nvGraphicFramePr>
            <p:cNvPr id="111639" name="Object 24"/>
            <p:cNvGraphicFramePr/>
            <p:nvPr/>
          </p:nvGraphicFramePr>
          <p:xfrm>
            <a:off x="2652" y="1567"/>
            <a:ext cx="158" cy="226"/>
          </p:xfrm>
          <a:graphic>
            <a:graphicData uri="http://schemas.openxmlformats.org/presentationml/2006/ole">
              <mc:AlternateContent xmlns:mc="http://schemas.openxmlformats.org/markup-compatibility/2006">
                <mc:Choice xmlns:v="urn:schemas-microsoft-com:vml" Requires="v">
                  <p:oleObj spid="_x0000_s3085" name="" r:id="rId5" imgW="152400" imgH="215900" progId="Equation.3">
                    <p:embed/>
                  </p:oleObj>
                </mc:Choice>
                <mc:Fallback>
                  <p:oleObj name="" r:id="rId5" imgW="152400" imgH="215900" progId="Equation.3">
                    <p:embed/>
                    <p:pic>
                      <p:nvPicPr>
                        <p:cNvPr id="0" name="图片 3084"/>
                        <p:cNvPicPr/>
                        <p:nvPr/>
                      </p:nvPicPr>
                      <p:blipFill>
                        <a:blip r:embed="rId6"/>
                        <a:stretch>
                          <a:fillRect/>
                        </a:stretch>
                      </p:blipFill>
                      <p:spPr>
                        <a:xfrm>
                          <a:off x="2652" y="1567"/>
                          <a:ext cx="158" cy="226"/>
                        </a:xfrm>
                        <a:prstGeom prst="rect">
                          <a:avLst/>
                        </a:prstGeom>
                        <a:noFill/>
                        <a:ln w="38100">
                          <a:noFill/>
                          <a:miter/>
                        </a:ln>
                      </p:spPr>
                    </p:pic>
                  </p:oleObj>
                </mc:Fallback>
              </mc:AlternateContent>
            </a:graphicData>
          </a:graphic>
        </p:graphicFrame>
        <p:graphicFrame>
          <p:nvGraphicFramePr>
            <p:cNvPr id="111640" name="Object 25"/>
            <p:cNvGraphicFramePr/>
            <p:nvPr/>
          </p:nvGraphicFramePr>
          <p:xfrm>
            <a:off x="566" y="399"/>
            <a:ext cx="227" cy="227"/>
          </p:xfrm>
          <a:graphic>
            <a:graphicData uri="http://schemas.openxmlformats.org/presentationml/2006/ole">
              <mc:AlternateContent xmlns:mc="http://schemas.openxmlformats.org/markup-compatibility/2006">
                <mc:Choice xmlns:v="urn:schemas-microsoft-com:vml" Requires="v">
                  <p:oleObj spid="_x0000_s3086" name="" r:id="rId7" imgW="292100" imgH="215900" progId="Equation.3">
                    <p:embed/>
                  </p:oleObj>
                </mc:Choice>
                <mc:Fallback>
                  <p:oleObj name="" r:id="rId7" imgW="292100" imgH="215900" progId="Equation.3">
                    <p:embed/>
                    <p:pic>
                      <p:nvPicPr>
                        <p:cNvPr id="0" name="图片 3085"/>
                        <p:cNvPicPr/>
                        <p:nvPr/>
                      </p:nvPicPr>
                      <p:blipFill>
                        <a:blip r:embed="rId8"/>
                        <a:stretch>
                          <a:fillRect/>
                        </a:stretch>
                      </p:blipFill>
                      <p:spPr>
                        <a:xfrm>
                          <a:off x="566" y="399"/>
                          <a:ext cx="227" cy="227"/>
                        </a:xfrm>
                        <a:prstGeom prst="rect">
                          <a:avLst/>
                        </a:prstGeom>
                        <a:noFill/>
                        <a:ln w="38100">
                          <a:noFill/>
                          <a:miter/>
                        </a:ln>
                      </p:spPr>
                    </p:pic>
                  </p:oleObj>
                </mc:Fallback>
              </mc:AlternateContent>
            </a:graphicData>
          </a:graphic>
        </p:graphicFrame>
        <p:graphicFrame>
          <p:nvGraphicFramePr>
            <p:cNvPr id="111641" name="Object 26"/>
            <p:cNvGraphicFramePr/>
            <p:nvPr/>
          </p:nvGraphicFramePr>
          <p:xfrm>
            <a:off x="538" y="747"/>
            <a:ext cx="283" cy="210"/>
          </p:xfrm>
          <a:graphic>
            <a:graphicData uri="http://schemas.openxmlformats.org/presentationml/2006/ole">
              <mc:AlternateContent xmlns:mc="http://schemas.openxmlformats.org/markup-compatibility/2006">
                <mc:Choice xmlns:v="urn:schemas-microsoft-com:vml" Requires="v">
                  <p:oleObj spid="_x0000_s3087" name="" r:id="rId9" imgW="292100" imgH="215900" progId="Equation.3">
                    <p:embed/>
                  </p:oleObj>
                </mc:Choice>
                <mc:Fallback>
                  <p:oleObj name="" r:id="rId9" imgW="292100" imgH="215900" progId="Equation.3">
                    <p:embed/>
                    <p:pic>
                      <p:nvPicPr>
                        <p:cNvPr id="0" name="图片 3086"/>
                        <p:cNvPicPr/>
                        <p:nvPr/>
                      </p:nvPicPr>
                      <p:blipFill>
                        <a:blip r:embed="rId10"/>
                        <a:stretch>
                          <a:fillRect/>
                        </a:stretch>
                      </p:blipFill>
                      <p:spPr>
                        <a:xfrm>
                          <a:off x="538" y="747"/>
                          <a:ext cx="283" cy="210"/>
                        </a:xfrm>
                        <a:prstGeom prst="rect">
                          <a:avLst/>
                        </a:prstGeom>
                        <a:noFill/>
                        <a:ln w="38100">
                          <a:noFill/>
                          <a:miter/>
                        </a:ln>
                      </p:spPr>
                    </p:pic>
                  </p:oleObj>
                </mc:Fallback>
              </mc:AlternateContent>
            </a:graphicData>
          </a:graphic>
        </p:graphicFrame>
        <p:graphicFrame>
          <p:nvGraphicFramePr>
            <p:cNvPr id="111642" name="Object 27"/>
            <p:cNvGraphicFramePr/>
            <p:nvPr/>
          </p:nvGraphicFramePr>
          <p:xfrm>
            <a:off x="566" y="1303"/>
            <a:ext cx="255" cy="202"/>
          </p:xfrm>
          <a:graphic>
            <a:graphicData uri="http://schemas.openxmlformats.org/presentationml/2006/ole">
              <mc:AlternateContent xmlns:mc="http://schemas.openxmlformats.org/markup-compatibility/2006">
                <mc:Choice xmlns:v="urn:schemas-microsoft-com:vml" Requires="v">
                  <p:oleObj spid="_x0000_s3088" name="" r:id="rId11" imgW="279400" imgH="215900" progId="Equation.3">
                    <p:embed/>
                  </p:oleObj>
                </mc:Choice>
                <mc:Fallback>
                  <p:oleObj name="" r:id="rId11" imgW="279400" imgH="215900" progId="Equation.3">
                    <p:embed/>
                    <p:pic>
                      <p:nvPicPr>
                        <p:cNvPr id="0" name="图片 3087"/>
                        <p:cNvPicPr/>
                        <p:nvPr/>
                      </p:nvPicPr>
                      <p:blipFill>
                        <a:blip r:embed="rId12"/>
                        <a:stretch>
                          <a:fillRect/>
                        </a:stretch>
                      </p:blipFill>
                      <p:spPr>
                        <a:xfrm>
                          <a:off x="566" y="1303"/>
                          <a:ext cx="255" cy="202"/>
                        </a:xfrm>
                        <a:prstGeom prst="rect">
                          <a:avLst/>
                        </a:prstGeom>
                        <a:noFill/>
                        <a:ln w="38100">
                          <a:noFill/>
                          <a:miter/>
                        </a:ln>
                      </p:spPr>
                    </p:pic>
                  </p:oleObj>
                </mc:Fallback>
              </mc:AlternateContent>
            </a:graphicData>
          </a:graphic>
        </p:graphicFrame>
        <p:graphicFrame>
          <p:nvGraphicFramePr>
            <p:cNvPr id="111643" name="Object 28"/>
            <p:cNvGraphicFramePr/>
            <p:nvPr/>
          </p:nvGraphicFramePr>
          <p:xfrm>
            <a:off x="566" y="1505"/>
            <a:ext cx="255" cy="202"/>
          </p:xfrm>
          <a:graphic>
            <a:graphicData uri="http://schemas.openxmlformats.org/presentationml/2006/ole">
              <mc:AlternateContent xmlns:mc="http://schemas.openxmlformats.org/markup-compatibility/2006">
                <mc:Choice xmlns:v="urn:schemas-microsoft-com:vml" Requires="v">
                  <p:oleObj spid="_x0000_s3089" name="" r:id="rId13" imgW="279400" imgH="215900" progId="Equation.3">
                    <p:embed/>
                  </p:oleObj>
                </mc:Choice>
                <mc:Fallback>
                  <p:oleObj name="" r:id="rId13" imgW="279400" imgH="215900" progId="Equation.3">
                    <p:embed/>
                    <p:pic>
                      <p:nvPicPr>
                        <p:cNvPr id="0" name="图片 3088"/>
                        <p:cNvPicPr/>
                        <p:nvPr/>
                      </p:nvPicPr>
                      <p:blipFill>
                        <a:blip r:embed="rId14"/>
                        <a:stretch>
                          <a:fillRect/>
                        </a:stretch>
                      </p:blipFill>
                      <p:spPr>
                        <a:xfrm>
                          <a:off x="566" y="1505"/>
                          <a:ext cx="255" cy="202"/>
                        </a:xfrm>
                        <a:prstGeom prst="rect">
                          <a:avLst/>
                        </a:prstGeom>
                        <a:noFill/>
                        <a:ln w="38100">
                          <a:noFill/>
                          <a:miter/>
                        </a:ln>
                      </p:spPr>
                    </p:pic>
                  </p:oleObj>
                </mc:Fallback>
              </mc:AlternateContent>
            </a:graphicData>
          </a:graphic>
        </p:graphicFrame>
        <p:graphicFrame>
          <p:nvGraphicFramePr>
            <p:cNvPr id="111644" name="Object 29"/>
            <p:cNvGraphicFramePr/>
            <p:nvPr/>
          </p:nvGraphicFramePr>
          <p:xfrm>
            <a:off x="906" y="1761"/>
            <a:ext cx="227" cy="194"/>
          </p:xfrm>
          <a:graphic>
            <a:graphicData uri="http://schemas.openxmlformats.org/presentationml/2006/ole">
              <mc:AlternateContent xmlns:mc="http://schemas.openxmlformats.org/markup-compatibility/2006">
                <mc:Choice xmlns:v="urn:schemas-microsoft-com:vml" Requires="v">
                  <p:oleObj spid="_x0000_s3082" name="" r:id="rId15" imgW="254000" imgH="215900" progId="Equation.3">
                    <p:embed/>
                  </p:oleObj>
                </mc:Choice>
                <mc:Fallback>
                  <p:oleObj name="" r:id="rId15" imgW="254000" imgH="215900" progId="Equation.3">
                    <p:embed/>
                    <p:pic>
                      <p:nvPicPr>
                        <p:cNvPr id="0" name="图片 3081"/>
                        <p:cNvPicPr/>
                        <p:nvPr/>
                      </p:nvPicPr>
                      <p:blipFill>
                        <a:blip r:embed="rId16"/>
                        <a:stretch>
                          <a:fillRect/>
                        </a:stretch>
                      </p:blipFill>
                      <p:spPr>
                        <a:xfrm>
                          <a:off x="906" y="1761"/>
                          <a:ext cx="227" cy="194"/>
                        </a:xfrm>
                        <a:prstGeom prst="rect">
                          <a:avLst/>
                        </a:prstGeom>
                        <a:noFill/>
                        <a:ln w="38100">
                          <a:noFill/>
                          <a:miter/>
                        </a:ln>
                      </p:spPr>
                    </p:pic>
                  </p:oleObj>
                </mc:Fallback>
              </mc:AlternateContent>
            </a:graphicData>
          </a:graphic>
        </p:graphicFrame>
        <p:graphicFrame>
          <p:nvGraphicFramePr>
            <p:cNvPr id="111645" name="Object 30"/>
            <p:cNvGraphicFramePr/>
            <p:nvPr/>
          </p:nvGraphicFramePr>
          <p:xfrm>
            <a:off x="1673" y="1766"/>
            <a:ext cx="226" cy="193"/>
          </p:xfrm>
          <a:graphic>
            <a:graphicData uri="http://schemas.openxmlformats.org/presentationml/2006/ole">
              <mc:AlternateContent xmlns:mc="http://schemas.openxmlformats.org/markup-compatibility/2006">
                <mc:Choice xmlns:v="urn:schemas-microsoft-com:vml" Requires="v">
                  <p:oleObj spid="_x0000_s3090" name="" r:id="rId17" imgW="254000" imgH="215900" progId="Equation.3">
                    <p:embed/>
                  </p:oleObj>
                </mc:Choice>
                <mc:Fallback>
                  <p:oleObj name="" r:id="rId17" imgW="254000" imgH="215900" progId="Equation.3">
                    <p:embed/>
                    <p:pic>
                      <p:nvPicPr>
                        <p:cNvPr id="0" name="图片 3089"/>
                        <p:cNvPicPr/>
                        <p:nvPr/>
                      </p:nvPicPr>
                      <p:blipFill>
                        <a:blip r:embed="rId18"/>
                        <a:stretch>
                          <a:fillRect/>
                        </a:stretch>
                      </p:blipFill>
                      <p:spPr>
                        <a:xfrm>
                          <a:off x="1673" y="1766"/>
                          <a:ext cx="226" cy="193"/>
                        </a:xfrm>
                        <a:prstGeom prst="rect">
                          <a:avLst/>
                        </a:prstGeom>
                        <a:noFill/>
                        <a:ln w="38100">
                          <a:noFill/>
                          <a:miter/>
                        </a:ln>
                      </p:spPr>
                    </p:pic>
                  </p:oleObj>
                </mc:Fallback>
              </mc:AlternateContent>
            </a:graphicData>
          </a:graphic>
        </p:graphicFrame>
        <p:graphicFrame>
          <p:nvGraphicFramePr>
            <p:cNvPr id="111646" name="Object 31"/>
            <p:cNvGraphicFramePr/>
            <p:nvPr/>
          </p:nvGraphicFramePr>
          <p:xfrm>
            <a:off x="2182" y="1761"/>
            <a:ext cx="255" cy="202"/>
          </p:xfrm>
          <a:graphic>
            <a:graphicData uri="http://schemas.openxmlformats.org/presentationml/2006/ole">
              <mc:AlternateContent xmlns:mc="http://schemas.openxmlformats.org/markup-compatibility/2006">
                <mc:Choice xmlns:v="urn:schemas-microsoft-com:vml" Requires="v">
                  <p:oleObj spid="_x0000_s3091" name="" r:id="rId19" imgW="279400" imgH="215900" progId="Equation.3">
                    <p:embed/>
                  </p:oleObj>
                </mc:Choice>
                <mc:Fallback>
                  <p:oleObj name="" r:id="rId19" imgW="279400" imgH="215900" progId="Equation.3">
                    <p:embed/>
                    <p:pic>
                      <p:nvPicPr>
                        <p:cNvPr id="0" name="图片 3090"/>
                        <p:cNvPicPr/>
                        <p:nvPr/>
                      </p:nvPicPr>
                      <p:blipFill>
                        <a:blip r:embed="rId20"/>
                        <a:stretch>
                          <a:fillRect/>
                        </a:stretch>
                      </p:blipFill>
                      <p:spPr>
                        <a:xfrm>
                          <a:off x="2182" y="1761"/>
                          <a:ext cx="255" cy="202"/>
                        </a:xfrm>
                        <a:prstGeom prst="rect">
                          <a:avLst/>
                        </a:prstGeom>
                        <a:noFill/>
                        <a:ln w="38100">
                          <a:noFill/>
                          <a:miter/>
                        </a:ln>
                      </p:spPr>
                    </p:pic>
                  </p:oleObj>
                </mc:Fallback>
              </mc:AlternateContent>
            </a:graphicData>
          </a:graphic>
        </p:graphicFrame>
        <p:graphicFrame>
          <p:nvGraphicFramePr>
            <p:cNvPr id="111647" name="Object 32"/>
            <p:cNvGraphicFramePr/>
            <p:nvPr/>
          </p:nvGraphicFramePr>
          <p:xfrm>
            <a:off x="2437" y="1761"/>
            <a:ext cx="256" cy="203"/>
          </p:xfrm>
          <a:graphic>
            <a:graphicData uri="http://schemas.openxmlformats.org/presentationml/2006/ole">
              <mc:AlternateContent xmlns:mc="http://schemas.openxmlformats.org/markup-compatibility/2006">
                <mc:Choice xmlns:v="urn:schemas-microsoft-com:vml" Requires="v">
                  <p:oleObj spid="_x0000_s3092" name="" r:id="rId21" imgW="279400" imgH="215900" progId="Equation.3">
                    <p:embed/>
                  </p:oleObj>
                </mc:Choice>
                <mc:Fallback>
                  <p:oleObj name="" r:id="rId21" imgW="279400" imgH="215900" progId="Equation.3">
                    <p:embed/>
                    <p:pic>
                      <p:nvPicPr>
                        <p:cNvPr id="0" name="图片 3091"/>
                        <p:cNvPicPr/>
                        <p:nvPr/>
                      </p:nvPicPr>
                      <p:blipFill>
                        <a:blip r:embed="rId22"/>
                        <a:stretch>
                          <a:fillRect/>
                        </a:stretch>
                      </p:blipFill>
                      <p:spPr>
                        <a:xfrm>
                          <a:off x="2437" y="1761"/>
                          <a:ext cx="256" cy="203"/>
                        </a:xfrm>
                        <a:prstGeom prst="rect">
                          <a:avLst/>
                        </a:prstGeom>
                        <a:noFill/>
                        <a:ln w="38100">
                          <a:noFill/>
                          <a:miter/>
                        </a:ln>
                      </p:spPr>
                    </p:pic>
                  </p:oleObj>
                </mc:Fallback>
              </mc:AlternateContent>
            </a:graphicData>
          </a:graphic>
        </p:graphicFrame>
        <p:sp>
          <p:nvSpPr>
            <p:cNvPr id="111648" name="Rectangle 33"/>
            <p:cNvSpPr/>
            <p:nvPr/>
          </p:nvSpPr>
          <p:spPr>
            <a:xfrm>
              <a:off x="1802" y="1578"/>
              <a:ext cx="765" cy="232"/>
            </a:xfrm>
            <a:prstGeom prst="rect">
              <a:avLst/>
            </a:prstGeom>
            <a:solidFill>
              <a:srgbClr val="FF99CC">
                <a:alpha val="49019"/>
              </a:srgbClr>
            </a:solidFill>
            <a:ln w="9525" cap="flat" cmpd="sng">
              <a:solidFill>
                <a:srgbClr val="FFFFFF"/>
              </a:solidFill>
              <a:prstDash val="solid"/>
              <a:miter/>
              <a:headEnd type="none" w="med" len="med"/>
              <a:tailEnd type="none" w="med" len="med"/>
            </a:ln>
          </p:spPr>
          <p:txBody>
            <a:bodyPr lIns="0" tIns="0" rIns="0" bIns="0" anchor="ctr" anchorCtr="0">
              <a:spAutoFit/>
            </a:bodyPr>
            <a:p>
              <a:endParaRPr lang="zh-CN" altLang="en-US" sz="2400" dirty="0">
                <a:latin typeface="华文楷体" panose="02010600040101010101" pitchFamily="2" charset="-122"/>
                <a:ea typeface="华文楷体" panose="02010600040101010101" pitchFamily="2" charset="-122"/>
              </a:endParaRPr>
            </a:p>
          </p:txBody>
        </p:sp>
        <p:sp>
          <p:nvSpPr>
            <p:cNvPr id="111649" name="Rectangle 34"/>
            <p:cNvSpPr/>
            <p:nvPr/>
          </p:nvSpPr>
          <p:spPr>
            <a:xfrm rot="-5400000">
              <a:off x="410" y="884"/>
              <a:ext cx="952" cy="232"/>
            </a:xfrm>
            <a:prstGeom prst="rect">
              <a:avLst/>
            </a:prstGeom>
            <a:solidFill>
              <a:srgbClr val="0000FF">
                <a:alpha val="49019"/>
              </a:srgbClr>
            </a:solidFill>
            <a:ln w="9525" cap="flat" cmpd="sng">
              <a:solidFill>
                <a:srgbClr val="FFFFFF"/>
              </a:solidFill>
              <a:prstDash val="solid"/>
              <a:miter/>
              <a:headEnd type="none" w="med" len="med"/>
              <a:tailEnd type="none" w="med" len="med"/>
            </a:ln>
          </p:spPr>
          <p:txBody>
            <a:bodyPr lIns="0" tIns="0" rIns="0" bIns="0" anchor="ctr" anchorCtr="0">
              <a:spAutoFit/>
            </a:bodyPr>
            <a:p>
              <a:endParaRPr lang="zh-CN" altLang="en-US" sz="2400" dirty="0">
                <a:latin typeface="华文楷体" panose="02010600040101010101" pitchFamily="2" charset="-122"/>
                <a:ea typeface="华文楷体" panose="02010600040101010101" pitchFamily="2" charset="-122"/>
              </a:endParaRPr>
            </a:p>
          </p:txBody>
        </p:sp>
        <p:sp>
          <p:nvSpPr>
            <p:cNvPr id="111650" name="Rectangle 35"/>
            <p:cNvSpPr/>
            <p:nvPr/>
          </p:nvSpPr>
          <p:spPr>
            <a:xfrm rot="-5400000">
              <a:off x="486" y="1133"/>
              <a:ext cx="794" cy="232"/>
            </a:xfrm>
            <a:prstGeom prst="rect">
              <a:avLst/>
            </a:prstGeom>
            <a:solidFill>
              <a:srgbClr val="FF99CC">
                <a:alpha val="49019"/>
              </a:srgbClr>
            </a:solidFill>
            <a:ln w="9525" cap="flat" cmpd="sng">
              <a:solidFill>
                <a:srgbClr val="FFFFFF"/>
              </a:solidFill>
              <a:prstDash val="solid"/>
              <a:miter/>
              <a:headEnd type="none" w="med" len="med"/>
              <a:tailEnd type="none" w="med" len="med"/>
            </a:ln>
          </p:spPr>
          <p:txBody>
            <a:bodyPr lIns="0" tIns="0" rIns="0" bIns="0" anchor="ctr" anchorCtr="0">
              <a:spAutoFit/>
            </a:bodyPr>
            <a:p>
              <a:endParaRPr lang="zh-CN" altLang="en-US" sz="2400" dirty="0">
                <a:latin typeface="华文楷体" panose="02010600040101010101" pitchFamily="2" charset="-122"/>
                <a:ea typeface="华文楷体" panose="02010600040101010101" pitchFamily="2" charset="-122"/>
              </a:endParaRPr>
            </a:p>
          </p:txBody>
        </p:sp>
      </p:grpSp>
      <p:grpSp>
        <p:nvGrpSpPr>
          <p:cNvPr id="5" name="Group 36"/>
          <p:cNvGrpSpPr/>
          <p:nvPr/>
        </p:nvGrpSpPr>
        <p:grpSpPr>
          <a:xfrm>
            <a:off x="133350" y="714375"/>
            <a:ext cx="4414838" cy="3713163"/>
            <a:chOff x="2346" y="1880"/>
            <a:chExt cx="2781" cy="2339"/>
          </a:xfrm>
        </p:grpSpPr>
        <p:sp>
          <p:nvSpPr>
            <p:cNvPr id="111652" name="Line 37"/>
            <p:cNvSpPr/>
            <p:nvPr/>
          </p:nvSpPr>
          <p:spPr>
            <a:xfrm rot="-2736723">
              <a:off x="2970" y="2918"/>
              <a:ext cx="2081" cy="51"/>
            </a:xfrm>
            <a:prstGeom prst="line">
              <a:avLst/>
            </a:prstGeom>
            <a:ln w="19050" cap="flat" cmpd="sng">
              <a:solidFill>
                <a:srgbClr val="000000"/>
              </a:solidFill>
              <a:prstDash val="solid"/>
              <a:round/>
              <a:headEnd type="none" w="med" len="med"/>
              <a:tailEnd type="triangle" w="med" len="med"/>
            </a:ln>
          </p:spPr>
        </p:sp>
        <p:sp>
          <p:nvSpPr>
            <p:cNvPr id="111653" name="Line 38"/>
            <p:cNvSpPr/>
            <p:nvPr/>
          </p:nvSpPr>
          <p:spPr>
            <a:xfrm rot="-2736723" flipV="1">
              <a:off x="3240" y="2753"/>
              <a:ext cx="37" cy="1834"/>
            </a:xfrm>
            <a:prstGeom prst="line">
              <a:avLst/>
            </a:prstGeom>
            <a:ln w="19050" cap="flat" cmpd="sng">
              <a:solidFill>
                <a:srgbClr val="000000"/>
              </a:solidFill>
              <a:prstDash val="solid"/>
              <a:round/>
              <a:headEnd type="none" w="med" len="med"/>
              <a:tailEnd type="triangle" w="med" len="med"/>
            </a:ln>
          </p:spPr>
        </p:sp>
        <p:sp>
          <p:nvSpPr>
            <p:cNvPr id="111654" name="Text Box 39"/>
            <p:cNvSpPr txBox="1"/>
            <p:nvPr/>
          </p:nvSpPr>
          <p:spPr>
            <a:xfrm>
              <a:off x="3507" y="2305"/>
              <a:ext cx="345" cy="366"/>
            </a:xfrm>
            <a:prstGeom prst="rect">
              <a:avLst/>
            </a:prstGeom>
            <a:solidFill>
              <a:srgbClr val="FFFFFF">
                <a:alpha val="0"/>
              </a:srgbClr>
            </a:solidFill>
            <a:ln w="9525">
              <a:noFill/>
            </a:ln>
          </p:spPr>
          <p:txBody>
            <a:bodyPr anchor="t" anchorCtr="0"/>
            <a:p>
              <a:pPr indent="304800" algn="just">
                <a:lnSpc>
                  <a:spcPct val="130000"/>
                </a:lnSpc>
              </a:pPr>
              <a:r>
                <a:rPr lang="en-US" altLang="zh-CN" sz="2400" b="1" dirty="0">
                  <a:latin typeface="华文楷体" panose="02010600040101010101" pitchFamily="2" charset="-122"/>
                  <a:ea typeface="华文楷体" panose="02010600040101010101" pitchFamily="2" charset="-122"/>
                </a:rPr>
                <a:t>B</a:t>
              </a:r>
              <a:endParaRPr lang="en-US" altLang="zh-CN" sz="2400" b="1" dirty="0">
                <a:latin typeface="华文楷体" panose="02010600040101010101" pitchFamily="2" charset="-122"/>
                <a:ea typeface="华文楷体" panose="02010600040101010101" pitchFamily="2" charset="-122"/>
              </a:endParaRPr>
            </a:p>
          </p:txBody>
        </p:sp>
        <p:sp>
          <p:nvSpPr>
            <p:cNvPr id="111655" name="Line 40"/>
            <p:cNvSpPr/>
            <p:nvPr/>
          </p:nvSpPr>
          <p:spPr>
            <a:xfrm>
              <a:off x="3138" y="3553"/>
              <a:ext cx="1872" cy="5"/>
            </a:xfrm>
            <a:prstGeom prst="line">
              <a:avLst/>
            </a:prstGeom>
            <a:ln w="19050" cap="flat" cmpd="sng">
              <a:solidFill>
                <a:srgbClr val="000000"/>
              </a:solidFill>
              <a:prstDash val="lgDash"/>
              <a:round/>
              <a:headEnd type="none" w="med" len="med"/>
              <a:tailEnd type="triangle" w="med" len="med"/>
            </a:ln>
          </p:spPr>
        </p:sp>
        <p:sp>
          <p:nvSpPr>
            <p:cNvPr id="111656" name="Oval 41"/>
            <p:cNvSpPr/>
            <p:nvPr/>
          </p:nvSpPr>
          <p:spPr>
            <a:xfrm>
              <a:off x="4102" y="2666"/>
              <a:ext cx="791" cy="767"/>
            </a:xfrm>
            <a:prstGeom prst="ellipse">
              <a:avLst/>
            </a:prstGeom>
            <a:solidFill>
              <a:srgbClr val="FFFFFF"/>
            </a:solidFill>
            <a:ln w="9525" cap="flat" cmpd="sng">
              <a:solidFill>
                <a:srgbClr val="000000"/>
              </a:solidFill>
              <a:prstDash val="solid"/>
              <a:round/>
              <a:headEnd type="none" w="med" len="med"/>
              <a:tailEnd type="none" w="med" len="med"/>
            </a:ln>
          </p:spPr>
          <p:txBody>
            <a:bodyPr anchor="t" anchorCtr="0"/>
            <a:p>
              <a:endParaRPr lang="zh-CN" altLang="en-US" sz="2400" dirty="0">
                <a:latin typeface="华文楷体" panose="02010600040101010101" pitchFamily="2" charset="-122"/>
                <a:ea typeface="华文楷体" panose="02010600040101010101" pitchFamily="2" charset="-122"/>
              </a:endParaRPr>
            </a:p>
          </p:txBody>
        </p:sp>
        <p:sp>
          <p:nvSpPr>
            <p:cNvPr id="111657" name="AutoShape 42"/>
            <p:cNvSpPr/>
            <p:nvPr/>
          </p:nvSpPr>
          <p:spPr>
            <a:xfrm rot="-2645886">
              <a:off x="3350" y="2783"/>
              <a:ext cx="1403" cy="68"/>
            </a:xfrm>
            <a:prstGeom prst="octagon">
              <a:avLst>
                <a:gd name="adj" fmla="val 29287"/>
              </a:avLst>
            </a:prstGeom>
            <a:solidFill>
              <a:srgbClr val="FFFFFF"/>
            </a:solidFill>
            <a:ln w="9525" cap="flat" cmpd="sng">
              <a:solidFill>
                <a:srgbClr val="000000"/>
              </a:solidFill>
              <a:prstDash val="solid"/>
              <a:miter/>
              <a:headEnd type="none" w="med" len="med"/>
              <a:tailEnd type="none" w="med" len="med"/>
            </a:ln>
          </p:spPr>
          <p:txBody>
            <a:bodyPr anchor="t" anchorCtr="0"/>
            <a:p>
              <a:endParaRPr lang="zh-CN" altLang="en-US" sz="2400" dirty="0">
                <a:latin typeface="华文楷体" panose="02010600040101010101" pitchFamily="2" charset="-122"/>
                <a:ea typeface="华文楷体" panose="02010600040101010101" pitchFamily="2" charset="-122"/>
              </a:endParaRPr>
            </a:p>
          </p:txBody>
        </p:sp>
        <p:sp>
          <p:nvSpPr>
            <p:cNvPr id="111658" name="Text Box 43"/>
            <p:cNvSpPr txBox="1"/>
            <p:nvPr/>
          </p:nvSpPr>
          <p:spPr>
            <a:xfrm>
              <a:off x="4216" y="2844"/>
              <a:ext cx="421" cy="358"/>
            </a:xfrm>
            <a:prstGeom prst="rect">
              <a:avLst/>
            </a:prstGeom>
            <a:solidFill>
              <a:srgbClr val="FFFFFF"/>
            </a:solidFill>
            <a:ln w="9525" cap="flat" cmpd="sng">
              <a:solidFill>
                <a:srgbClr val="FFFFFF"/>
              </a:solidFill>
              <a:prstDash val="solid"/>
              <a:miter/>
              <a:headEnd type="none" w="med" len="med"/>
              <a:tailEnd type="none" w="med" len="med"/>
            </a:ln>
          </p:spPr>
          <p:txBody>
            <a:bodyPr anchor="t" anchorCtr="0"/>
            <a:p>
              <a:pPr indent="304800" algn="just">
                <a:lnSpc>
                  <a:spcPct val="130000"/>
                </a:lnSpc>
              </a:pPr>
              <a:r>
                <a:rPr lang="en-US" altLang="zh-CN" sz="2400" b="1" dirty="0">
                  <a:latin typeface="华文楷体" panose="02010600040101010101" pitchFamily="2" charset="-122"/>
                  <a:ea typeface="华文楷体" panose="02010600040101010101" pitchFamily="2" charset="-122"/>
                </a:rPr>
                <a:t>A</a:t>
              </a:r>
              <a:endParaRPr lang="en-US" altLang="zh-CN" sz="2400" b="1" dirty="0">
                <a:latin typeface="华文楷体" panose="02010600040101010101" pitchFamily="2" charset="-122"/>
                <a:ea typeface="华文楷体" panose="02010600040101010101" pitchFamily="2" charset="-122"/>
              </a:endParaRPr>
            </a:p>
          </p:txBody>
        </p:sp>
        <p:sp>
          <p:nvSpPr>
            <p:cNvPr id="111659" name="Line 44"/>
            <p:cNvSpPr/>
            <p:nvPr/>
          </p:nvSpPr>
          <p:spPr>
            <a:xfrm flipV="1">
              <a:off x="3145" y="1998"/>
              <a:ext cx="2" cy="1546"/>
            </a:xfrm>
            <a:prstGeom prst="line">
              <a:avLst/>
            </a:prstGeom>
            <a:ln w="19050" cap="flat" cmpd="sng">
              <a:solidFill>
                <a:srgbClr val="000000"/>
              </a:solidFill>
              <a:prstDash val="lgDash"/>
              <a:round/>
              <a:headEnd type="none" w="med" len="med"/>
              <a:tailEnd type="triangle" w="med" len="med"/>
            </a:ln>
          </p:spPr>
        </p:sp>
        <p:graphicFrame>
          <p:nvGraphicFramePr>
            <p:cNvPr id="111660" name="Object 45"/>
            <p:cNvGraphicFramePr/>
            <p:nvPr/>
          </p:nvGraphicFramePr>
          <p:xfrm>
            <a:off x="3195" y="1880"/>
            <a:ext cx="188" cy="227"/>
          </p:xfrm>
          <a:graphic>
            <a:graphicData uri="http://schemas.openxmlformats.org/presentationml/2006/ole">
              <mc:AlternateContent xmlns:mc="http://schemas.openxmlformats.org/markup-compatibility/2006">
                <mc:Choice xmlns:v="urn:schemas-microsoft-com:vml" Requires="v">
                  <p:oleObj spid="_x0000_s3093" name="" r:id="rId23" imgW="177800" imgH="215900" progId="Equation.3">
                    <p:embed/>
                  </p:oleObj>
                </mc:Choice>
                <mc:Fallback>
                  <p:oleObj name="" r:id="rId23" imgW="177800" imgH="215900" progId="Equation.3">
                    <p:embed/>
                    <p:pic>
                      <p:nvPicPr>
                        <p:cNvPr id="0" name="图片 3092"/>
                        <p:cNvPicPr/>
                        <p:nvPr/>
                      </p:nvPicPr>
                      <p:blipFill>
                        <a:blip r:embed="rId4"/>
                        <a:stretch>
                          <a:fillRect/>
                        </a:stretch>
                      </p:blipFill>
                      <p:spPr>
                        <a:xfrm>
                          <a:off x="3195" y="1880"/>
                          <a:ext cx="188" cy="227"/>
                        </a:xfrm>
                        <a:prstGeom prst="rect">
                          <a:avLst/>
                        </a:prstGeom>
                        <a:noFill/>
                        <a:ln w="38100">
                          <a:noFill/>
                          <a:miter/>
                        </a:ln>
                      </p:spPr>
                    </p:pic>
                  </p:oleObj>
                </mc:Fallback>
              </mc:AlternateContent>
            </a:graphicData>
          </a:graphic>
        </p:graphicFrame>
        <p:graphicFrame>
          <p:nvGraphicFramePr>
            <p:cNvPr id="111661" name="Object 46"/>
            <p:cNvGraphicFramePr/>
            <p:nvPr/>
          </p:nvGraphicFramePr>
          <p:xfrm>
            <a:off x="4969" y="3359"/>
            <a:ext cx="158" cy="226"/>
          </p:xfrm>
          <a:graphic>
            <a:graphicData uri="http://schemas.openxmlformats.org/presentationml/2006/ole">
              <mc:AlternateContent xmlns:mc="http://schemas.openxmlformats.org/markup-compatibility/2006">
                <mc:Choice xmlns:v="urn:schemas-microsoft-com:vml" Requires="v">
                  <p:oleObj spid="_x0000_s3094" name="" r:id="rId24" imgW="152400" imgH="215900" progId="Equation.3">
                    <p:embed/>
                  </p:oleObj>
                </mc:Choice>
                <mc:Fallback>
                  <p:oleObj name="" r:id="rId24" imgW="152400" imgH="215900" progId="Equation.3">
                    <p:embed/>
                    <p:pic>
                      <p:nvPicPr>
                        <p:cNvPr id="0" name="图片 3093"/>
                        <p:cNvPicPr/>
                        <p:nvPr/>
                      </p:nvPicPr>
                      <p:blipFill>
                        <a:blip r:embed="rId6"/>
                        <a:stretch>
                          <a:fillRect/>
                        </a:stretch>
                      </p:blipFill>
                      <p:spPr>
                        <a:xfrm>
                          <a:off x="4969" y="3359"/>
                          <a:ext cx="158" cy="226"/>
                        </a:xfrm>
                        <a:prstGeom prst="rect">
                          <a:avLst/>
                        </a:prstGeom>
                        <a:noFill/>
                        <a:ln w="38100">
                          <a:noFill/>
                          <a:miter/>
                        </a:ln>
                      </p:spPr>
                    </p:pic>
                  </p:oleObj>
                </mc:Fallback>
              </mc:AlternateContent>
            </a:graphicData>
          </a:graphic>
        </p:graphicFrame>
        <p:graphicFrame>
          <p:nvGraphicFramePr>
            <p:cNvPr id="111662" name="Object 47"/>
            <p:cNvGraphicFramePr/>
            <p:nvPr/>
          </p:nvGraphicFramePr>
          <p:xfrm>
            <a:off x="2430" y="2702"/>
            <a:ext cx="319" cy="362"/>
          </p:xfrm>
          <a:graphic>
            <a:graphicData uri="http://schemas.openxmlformats.org/presentationml/2006/ole">
              <mc:AlternateContent xmlns:mc="http://schemas.openxmlformats.org/markup-compatibility/2006">
                <mc:Choice xmlns:v="urn:schemas-microsoft-com:vml" Requires="v">
                  <p:oleObj spid="_x0000_s3095" name="" r:id="rId25" imgW="228600" imgH="266700" progId="Equation.3">
                    <p:embed/>
                  </p:oleObj>
                </mc:Choice>
                <mc:Fallback>
                  <p:oleObj name="" r:id="rId25" imgW="228600" imgH="266700" progId="Equation.3">
                    <p:embed/>
                    <p:pic>
                      <p:nvPicPr>
                        <p:cNvPr id="0" name="图片 3094"/>
                        <p:cNvPicPr/>
                        <p:nvPr/>
                      </p:nvPicPr>
                      <p:blipFill>
                        <a:blip r:embed="rId26"/>
                        <a:stretch>
                          <a:fillRect/>
                        </a:stretch>
                      </p:blipFill>
                      <p:spPr>
                        <a:xfrm>
                          <a:off x="2430" y="2702"/>
                          <a:ext cx="319" cy="362"/>
                        </a:xfrm>
                        <a:prstGeom prst="rect">
                          <a:avLst/>
                        </a:prstGeom>
                        <a:noFill/>
                        <a:ln w="38100">
                          <a:noFill/>
                          <a:miter/>
                        </a:ln>
                      </p:spPr>
                    </p:pic>
                  </p:oleObj>
                </mc:Fallback>
              </mc:AlternateContent>
            </a:graphicData>
          </a:graphic>
        </p:graphicFrame>
        <p:graphicFrame>
          <p:nvGraphicFramePr>
            <p:cNvPr id="111663" name="Object 48"/>
            <p:cNvGraphicFramePr/>
            <p:nvPr/>
          </p:nvGraphicFramePr>
          <p:xfrm>
            <a:off x="4752" y="1956"/>
            <a:ext cx="256" cy="311"/>
          </p:xfrm>
          <a:graphic>
            <a:graphicData uri="http://schemas.openxmlformats.org/presentationml/2006/ole">
              <mc:AlternateContent xmlns:mc="http://schemas.openxmlformats.org/markup-compatibility/2006">
                <mc:Choice xmlns:v="urn:schemas-microsoft-com:vml" Requires="v">
                  <p:oleObj spid="_x0000_s3096" name="" r:id="rId27" imgW="215900" imgH="266065" progId="Equation.3">
                    <p:embed/>
                  </p:oleObj>
                </mc:Choice>
                <mc:Fallback>
                  <p:oleObj name="" r:id="rId27" imgW="215900" imgH="266065" progId="Equation.3">
                    <p:embed/>
                    <p:pic>
                      <p:nvPicPr>
                        <p:cNvPr id="0" name="图片 3095"/>
                        <p:cNvPicPr/>
                        <p:nvPr/>
                      </p:nvPicPr>
                      <p:blipFill>
                        <a:blip r:embed="rId28"/>
                        <a:stretch>
                          <a:fillRect/>
                        </a:stretch>
                      </p:blipFill>
                      <p:spPr>
                        <a:xfrm>
                          <a:off x="4752" y="1956"/>
                          <a:ext cx="256" cy="311"/>
                        </a:xfrm>
                        <a:prstGeom prst="rect">
                          <a:avLst/>
                        </a:prstGeom>
                        <a:noFill/>
                        <a:ln w="38100">
                          <a:noFill/>
                          <a:miter/>
                        </a:ln>
                      </p:spPr>
                    </p:pic>
                  </p:oleObj>
                </mc:Fallback>
              </mc:AlternateContent>
            </a:graphicData>
          </a:graphic>
        </p:graphicFrame>
        <p:sp>
          <p:nvSpPr>
            <p:cNvPr id="111664" name="Line 49"/>
            <p:cNvSpPr/>
            <p:nvPr/>
          </p:nvSpPr>
          <p:spPr>
            <a:xfrm flipH="1">
              <a:off x="3213" y="3273"/>
              <a:ext cx="324" cy="328"/>
            </a:xfrm>
            <a:prstGeom prst="line">
              <a:avLst/>
            </a:prstGeom>
            <a:ln w="19050" cap="flat" cmpd="sng">
              <a:solidFill>
                <a:srgbClr val="339966"/>
              </a:solidFill>
              <a:prstDash val="dash"/>
              <a:round/>
              <a:headEnd type="none" w="med" len="med"/>
              <a:tailEnd type="none" w="med" len="med"/>
            </a:ln>
          </p:spPr>
        </p:sp>
        <p:sp>
          <p:nvSpPr>
            <p:cNvPr id="111665" name="Line 50"/>
            <p:cNvSpPr/>
            <p:nvPr/>
          </p:nvSpPr>
          <p:spPr>
            <a:xfrm flipH="1">
              <a:off x="3821" y="3260"/>
              <a:ext cx="1004" cy="959"/>
            </a:xfrm>
            <a:prstGeom prst="line">
              <a:avLst/>
            </a:prstGeom>
            <a:ln w="19050" cap="flat" cmpd="sng">
              <a:solidFill>
                <a:srgbClr val="FF6600"/>
              </a:solidFill>
              <a:prstDash val="dash"/>
              <a:round/>
              <a:headEnd type="none" w="med" len="med"/>
              <a:tailEnd type="none" w="med" len="med"/>
            </a:ln>
          </p:spPr>
        </p:sp>
      </p:grpSp>
    </p:spTree>
    <p:custDataLst>
      <p:tags r:id="rId2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000"/>
                                        <p:tgtEl>
                                          <p:spTgt spid="5"/>
                                        </p:tgtEl>
                                      </p:cBhvr>
                                    </p:animEffect>
                                  </p:childTnLst>
                                </p:cTn>
                              </p:par>
                              <p:par>
                                <p:cTn id="21" presetID="10" presetClass="exit" presetSubtype="0" fill="hold" nodeType="withEffect">
                                  <p:stCondLst>
                                    <p:cond delay="0"/>
                                  </p:stCondLst>
                                  <p:childTnLst>
                                    <p:animEffect transition="out" filter="fade">
                                      <p:cBhvr>
                                        <p:cTn id="22" dur="2000"/>
                                        <p:tgtEl>
                                          <p:spTgt spid="3"/>
                                        </p:tgtEl>
                                      </p:cBhvr>
                                    </p:animEffect>
                                    <p:set>
                                      <p:cBhvr>
                                        <p:cTn id="23" dur="1" fill="hold">
                                          <p:stCondLst>
                                            <p:cond delay="19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198"/>
                                        </p:tgtEl>
                                        <p:attrNameLst>
                                          <p:attrName>style.visibility</p:attrName>
                                        </p:attrNameLst>
                                      </p:cBhvr>
                                      <p:to>
                                        <p:strVal val="visible"/>
                                      </p:to>
                                    </p:set>
                                    <p:animEffect transition="in" filter="fade">
                                      <p:cBhvr>
                                        <p:cTn id="28"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8"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4"/>
          <p:cNvSpPr/>
          <p:nvPr/>
        </p:nvSpPr>
        <p:spPr>
          <a:xfrm>
            <a:off x="600075" y="1103313"/>
            <a:ext cx="4859338"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1584320" y="2690495"/>
            <a:ext cx="5658485"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rtlCol="0" anchor="t">
            <a:spAutoFit/>
          </a:bodyPr>
          <a:p>
            <a:pPr algn="ct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（1）特征选择（</a:t>
            </a: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feature selection</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（1）特征选择（</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selection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13668" name="文本框 1"/>
          <p:cNvSpPr txBox="1"/>
          <p:nvPr/>
        </p:nvSpPr>
        <p:spPr>
          <a:xfrm>
            <a:off x="636588" y="2387600"/>
            <a:ext cx="7870825" cy="2384425"/>
          </a:xfrm>
          <a:prstGeom prst="rect">
            <a:avLst/>
          </a:prstGeom>
          <a:noFill/>
          <a:ln w="9525">
            <a:noFill/>
          </a:ln>
        </p:spPr>
        <p:txBody>
          <a:bodyPr wrap="square" anchor="t" anchorCtr="0">
            <a:spAutoFit/>
          </a:bodyPr>
          <a:p>
            <a:pPr>
              <a:lnSpc>
                <a:spcPts val="3575"/>
              </a:lnSpc>
              <a:buSzTx/>
            </a:pPr>
            <a:r>
              <a:rPr lang="zh-CN" altLang="en-US" sz="2400" b="1">
                <a:latin typeface="华文楷体" panose="02010600040101010101" pitchFamily="2" charset="-122"/>
                <a:ea typeface="华文楷体" panose="02010600040101010101" pitchFamily="2" charset="-122"/>
              </a:rPr>
              <a:t>数据集当中的特征并不都是“平等”的，许多与问题无关的特征需要被移除掉，而有些特征则对模型表现影响很大，应当被保留，因此需要对特征进行一定的选择。</a:t>
            </a:r>
            <a:endParaRPr lang="zh-CN" altLang="en-US" sz="2400" b="1">
              <a:latin typeface="华文楷体" panose="02010600040101010101" pitchFamily="2" charset="-122"/>
              <a:ea typeface="华文楷体" panose="02010600040101010101" pitchFamily="2" charset="-122"/>
            </a:endParaRPr>
          </a:p>
          <a:p>
            <a:pPr>
              <a:lnSpc>
                <a:spcPts val="3575"/>
              </a:lnSpc>
              <a:buSzTx/>
            </a:pPr>
            <a:r>
              <a:rPr lang="zh-CN" altLang="en-US" sz="2400" b="1">
                <a:latin typeface="华文楷体" panose="02010600040101010101" pitchFamily="2" charset="-122"/>
                <a:ea typeface="华文楷体" panose="02010600040101010101" pitchFamily="2" charset="-122"/>
              </a:rPr>
              <a:t>特征选择就是从原始特征集合中挑选一组最具统计意义的特征子集，从而达到降维和提升问题求解效率的效果。</a:t>
            </a:r>
            <a:endParaRPr lang="zh-CN" altLang="en-US" sz="2400" b="1">
              <a:latin typeface="华文楷体" panose="02010600040101010101" pitchFamily="2" charset="-122"/>
              <a:ea typeface="华文楷体" panose="02010600040101010101" pitchFamily="2" charset="-122"/>
            </a:endParaRPr>
          </a:p>
        </p:txBody>
      </p:sp>
      <p:sp>
        <p:nvSpPr>
          <p:cNvPr id="59398" name="Rectangle 6"/>
          <p:cNvSpPr txBox="1">
            <a:spLocks noChangeArrowheads="1"/>
          </p:cNvSpPr>
          <p:nvPr/>
        </p:nvSpPr>
        <p:spPr bwMode="auto">
          <a:xfrm>
            <a:off x="1392238" y="5103813"/>
            <a:ext cx="5495925" cy="550863"/>
          </a:xfrm>
          <a:prstGeom prst="rect">
            <a:avLst/>
          </a:prstGeom>
          <a:solidFill>
            <a:schemeClr val="accent5">
              <a:lumMod val="20000"/>
              <a:lumOff val="80000"/>
            </a:schemeClr>
          </a:solidFill>
        </p:spPr>
        <p:txBody>
          <a:bodyPr wrap="square" rtlCol="0" anchor="t">
            <a:spAutoFit/>
          </a:bodyPr>
          <a:p>
            <a:pPr>
              <a:lnSpc>
                <a:spcPts val="3580"/>
              </a:lnSpc>
              <a:spcBef>
                <a:spcPts val="0"/>
              </a:spcBef>
              <a:spcAft>
                <a:spcPts val="0"/>
              </a:spcAft>
              <a:buClrTx/>
              <a:buSzTx/>
              <a:buFontTx/>
            </a:pP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从n个特征中选择d个(d &lt; n)最优特征。</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graphicFrame>
        <p:nvGraphicFramePr>
          <p:cNvPr id="113670" name="Object 6"/>
          <p:cNvGraphicFramePr/>
          <p:nvPr/>
        </p:nvGraphicFramePr>
        <p:xfrm>
          <a:off x="3203575" y="5756275"/>
          <a:ext cx="2238375" cy="903288"/>
        </p:xfrm>
        <a:graphic>
          <a:graphicData uri="http://schemas.openxmlformats.org/presentationml/2006/ole">
            <mc:AlternateContent xmlns:mc="http://schemas.openxmlformats.org/markup-compatibility/2006">
              <mc:Choice xmlns:v="urn:schemas-microsoft-com:vml" Requires="v">
                <p:oleObj spid="_x0000_s3097" name="" r:id="rId1" imgW="1016000" imgH="419100" progId="Equation.3">
                  <p:embed/>
                </p:oleObj>
              </mc:Choice>
              <mc:Fallback>
                <p:oleObj name="" r:id="rId1" imgW="1016000" imgH="419100" progId="Equation.3">
                  <p:embed/>
                  <p:pic>
                    <p:nvPicPr>
                      <p:cNvPr id="0" name="图片 3096"/>
                      <p:cNvPicPr/>
                      <p:nvPr/>
                    </p:nvPicPr>
                    <p:blipFill>
                      <a:blip r:embed="rId2"/>
                      <a:stretch>
                        <a:fillRect/>
                      </a:stretch>
                    </p:blipFill>
                    <p:spPr>
                      <a:xfrm>
                        <a:off x="3203575" y="5756275"/>
                        <a:ext cx="2238375" cy="903288"/>
                      </a:xfrm>
                      <a:prstGeom prst="rect">
                        <a:avLst/>
                      </a:prstGeom>
                      <a:noFill/>
                      <a:ln w="38100">
                        <a:noFill/>
                        <a:miter/>
                      </a:ln>
                    </p:spPr>
                  </p:pic>
                </p:oleObj>
              </mc:Fallback>
            </mc:AlternateContent>
          </a:graphicData>
        </a:graphic>
      </p:graphicFrame>
      <p:sp>
        <p:nvSpPr>
          <p:cNvPr id="113671" name="AutoShape 8"/>
          <p:cNvSpPr/>
          <p:nvPr/>
        </p:nvSpPr>
        <p:spPr>
          <a:xfrm>
            <a:off x="6610350" y="5235575"/>
            <a:ext cx="2533650" cy="682625"/>
          </a:xfrm>
          <a:prstGeom prst="wedgeEllipseCallout">
            <a:avLst>
              <a:gd name="adj1" fmla="val -98949"/>
              <a:gd name="adj2" fmla="val 92981"/>
            </a:avLst>
          </a:prstGeom>
          <a:noFill/>
          <a:ln w="9525" cap="flat" cmpd="sng">
            <a:solidFill>
              <a:srgbClr val="FF0000"/>
            </a:solidFill>
            <a:prstDash val="solid"/>
            <a:miter/>
            <a:headEnd type="none" w="med" len="med"/>
            <a:tailEnd type="none" w="med" len="med"/>
          </a:ln>
        </p:spPr>
        <p:txBody>
          <a:bodyPr wrap="square" anchor="ctr" anchorCtr="0">
            <a:spAutoFit/>
          </a:bodyPr>
          <a:p>
            <a:r>
              <a:rPr lang="zh-CN" altLang="en-US" sz="2400" b="1" dirty="0">
                <a:solidFill>
                  <a:srgbClr val="FF0000"/>
                </a:solidFill>
                <a:latin typeface="华文楷体" panose="02010600040101010101" pitchFamily="2" charset="-122"/>
                <a:ea typeface="华文楷体" panose="02010600040101010101" pitchFamily="2" charset="-122"/>
              </a:rPr>
              <a:t>组合数很大 </a:t>
            </a:r>
            <a:endParaRPr lang="zh-CN" altLang="en-US" sz="2400" b="1" dirty="0">
              <a:solidFill>
                <a:srgbClr val="FF0000"/>
              </a:solidFill>
              <a:latin typeface="华文楷体" panose="02010600040101010101" pitchFamily="2" charset="-122"/>
              <a:ea typeface="华文楷体" panose="02010600040101010101" pitchFamily="2" charset="-122"/>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文本框 2"/>
          <p:cNvSpPr txBox="1"/>
          <p:nvPr/>
        </p:nvSpPr>
        <p:spPr>
          <a:xfrm>
            <a:off x="495300" y="1260475"/>
            <a:ext cx="8153400" cy="4522788"/>
          </a:xfrm>
          <a:prstGeom prst="rect">
            <a:avLst/>
          </a:prstGeom>
          <a:noFill/>
          <a:ln w="9525">
            <a:noFill/>
          </a:ln>
        </p:spPr>
        <p:txBody>
          <a:bodyPr wrap="square" anchor="t" anchorCtr="0">
            <a:spAutoFit/>
          </a:bodyPr>
          <a:p>
            <a:pPr>
              <a:lnSpc>
                <a:spcPct val="150000"/>
              </a:lnSpc>
            </a:pPr>
            <a:r>
              <a:rPr lang="en-US" altLang="zh-CN" sz="2400" b="1">
                <a:latin typeface="华文楷体" panose="02010600040101010101" pitchFamily="2" charset="-122"/>
                <a:ea typeface="华文楷体" panose="02010600040101010101" pitchFamily="2" charset="-122"/>
              </a:rPr>
              <a:t>        模式识别诞生于20</a:t>
            </a:r>
            <a:r>
              <a:rPr lang="zh-CN" altLang="en-US" sz="2400" b="1">
                <a:latin typeface="华文楷体" panose="02010600040101010101" pitchFamily="2" charset="-122"/>
                <a:ea typeface="华文楷体" panose="02010600040101010101" pitchFamily="2" charset="-122"/>
              </a:rPr>
              <a:t>世纪</a:t>
            </a:r>
            <a:r>
              <a:rPr lang="en-US" altLang="zh-CN" sz="2400" b="1">
                <a:latin typeface="华文楷体" panose="02010600040101010101" pitchFamily="2" charset="-122"/>
                <a:ea typeface="华文楷体" panose="02010600040101010101" pitchFamily="2" charset="-122"/>
              </a:rPr>
              <a:t>20年代，</a:t>
            </a:r>
            <a:r>
              <a:rPr lang="zh-CN" altLang="en-US" sz="2400" b="1">
                <a:latin typeface="华文楷体" panose="02010600040101010101" pitchFamily="2" charset="-122"/>
                <a:ea typeface="华文楷体" panose="02010600040101010101" pitchFamily="2" charset="-122"/>
              </a:rPr>
              <a:t>随着20世纪40年代计算机的出现以及50年代人工智能的兴起，人们当然也希望能用计算机来代替或扩展人类的部分脑力劳动。(计算机)模式识别在20世纪60年代初迅速发展并成为一门新学科。</a:t>
            </a:r>
            <a:endParaRPr lang="zh-CN" altLang="en-US" sz="2400" b="1">
              <a:latin typeface="华文楷体" panose="02010600040101010101" pitchFamily="2" charset="-122"/>
              <a:ea typeface="华文楷体" panose="02010600040101010101" pitchFamily="2" charset="-122"/>
            </a:endParaRPr>
          </a:p>
          <a:p>
            <a:pPr>
              <a:lnSpc>
                <a:spcPct val="150000"/>
              </a:lnSpc>
            </a:pPr>
            <a:r>
              <a:rPr lang="zh-CN" altLang="en-US" sz="2400" b="1">
                <a:latin typeface="华文楷体" panose="02010600040101010101" pitchFamily="2" charset="-122"/>
                <a:ea typeface="华文楷体" panose="02010600040101010101" pitchFamily="2" charset="-122"/>
              </a:rPr>
              <a:t>        </a:t>
            </a:r>
            <a:r>
              <a:rPr lang="zh-CN" altLang="en-US" sz="2400" b="1">
                <a:solidFill>
                  <a:srgbClr val="FF0000"/>
                </a:solidFill>
                <a:latin typeface="华文楷体" panose="02010600040101010101" pitchFamily="2" charset="-122"/>
                <a:ea typeface="华文楷体" panose="02010600040101010101" pitchFamily="2" charset="-122"/>
              </a:rPr>
              <a:t>模式识别</a:t>
            </a:r>
            <a:r>
              <a:rPr lang="zh-CN" altLang="en-US" sz="2400" b="1">
                <a:latin typeface="华文楷体" panose="02010600040101010101" pitchFamily="2" charset="-122"/>
                <a:ea typeface="华文楷体" panose="02010600040101010101" pitchFamily="2" charset="-122"/>
              </a:rPr>
              <a:t>是指对表征事物或现象的各种形式的(数值的、文字的和逻辑关系的)信息进行处理和分析，以对事物或现象进行描述、辨认、分类和解释的过程，是</a:t>
            </a:r>
            <a:r>
              <a:rPr lang="zh-CN" altLang="en-US" sz="2400" b="1">
                <a:solidFill>
                  <a:srgbClr val="FF0000"/>
                </a:solidFill>
                <a:latin typeface="华文楷体" panose="02010600040101010101" pitchFamily="2" charset="-122"/>
                <a:ea typeface="华文楷体" panose="02010600040101010101" pitchFamily="2" charset="-122"/>
              </a:rPr>
              <a:t>信息科学和人工智能</a:t>
            </a:r>
            <a:r>
              <a:rPr lang="zh-CN" altLang="en-US" sz="2400" b="1">
                <a:latin typeface="华文楷体" panose="02010600040101010101" pitchFamily="2" charset="-122"/>
                <a:ea typeface="华文楷体" panose="02010600040101010101" pitchFamily="2" charset="-122"/>
              </a:rPr>
              <a:t>的重要组成部分。</a:t>
            </a:r>
            <a:endParaRPr lang="zh-CN" altLang="en-US" sz="2400" b="1">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7" y="392105"/>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（1）特征选择（</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selection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graphicFrame>
        <p:nvGraphicFramePr>
          <p:cNvPr id="114692" name="Object 4"/>
          <p:cNvGraphicFramePr/>
          <p:nvPr/>
        </p:nvGraphicFramePr>
        <p:xfrm>
          <a:off x="577850" y="2387600"/>
          <a:ext cx="7702550" cy="2767013"/>
        </p:xfrm>
        <a:graphic>
          <a:graphicData uri="http://schemas.openxmlformats.org/presentationml/2006/ole">
            <mc:AlternateContent xmlns:mc="http://schemas.openxmlformats.org/markup-compatibility/2006">
              <mc:Choice xmlns:v="urn:schemas-microsoft-com:vml" Requires="v">
                <p:oleObj spid="_x0000_s3098" name="" r:id="rId1" imgW="5880100" imgH="2120900" progId="Visio.Drawing.11">
                  <p:embed/>
                </p:oleObj>
              </mc:Choice>
              <mc:Fallback>
                <p:oleObj name="" r:id="rId1" imgW="5880100" imgH="2120900" progId="Visio.Drawing.11">
                  <p:embed/>
                  <p:pic>
                    <p:nvPicPr>
                      <p:cNvPr id="0" name="图片 3097"/>
                      <p:cNvPicPr/>
                      <p:nvPr/>
                    </p:nvPicPr>
                    <p:blipFill>
                      <a:blip r:embed="rId2"/>
                      <a:stretch>
                        <a:fillRect/>
                      </a:stretch>
                    </p:blipFill>
                    <p:spPr>
                      <a:xfrm>
                        <a:off x="577850" y="2387600"/>
                        <a:ext cx="7702550" cy="2767013"/>
                      </a:xfrm>
                      <a:prstGeom prst="rect">
                        <a:avLst/>
                      </a:prstGeom>
                      <a:noFill/>
                      <a:ln w="38100">
                        <a:noFill/>
                        <a:miter/>
                      </a:ln>
                    </p:spPr>
                  </p:pic>
                </p:oleObj>
              </mc:Fallback>
            </mc:AlternateContent>
          </a:graphicData>
        </a:graphic>
      </p:graphicFrame>
      <p:sp>
        <p:nvSpPr>
          <p:cNvPr id="5" name="AutoShape 8"/>
          <p:cNvSpPr/>
          <p:nvPr/>
        </p:nvSpPr>
        <p:spPr>
          <a:xfrm>
            <a:off x="260350" y="4362450"/>
            <a:ext cx="3173413" cy="565150"/>
          </a:xfrm>
          <a:prstGeom prst="wedgeEllipseCallout">
            <a:avLst>
              <a:gd name="adj1" fmla="val 56402"/>
              <a:gd name="adj2" fmla="val -181633"/>
            </a:avLst>
          </a:prstGeom>
          <a:solidFill>
            <a:schemeClr val="accent4">
              <a:lumMod val="20000"/>
              <a:lumOff val="80000"/>
            </a:schemeClr>
          </a:solidFill>
          <a:ln w="9525" cap="flat" cmpd="sng">
            <a:solidFill>
              <a:schemeClr val="accent4"/>
            </a:solidFill>
            <a:prstDash val="solid"/>
            <a:miter/>
            <a:headEnd type="none" w="med" len="med"/>
            <a:tailEnd type="none" w="med" len="med"/>
          </a:ln>
        </p:spPr>
        <p:txBody>
          <a:bodyPr wrap="square" anchor="ctr">
            <a:spAutoFit/>
          </a:bodyPr>
          <a:p>
            <a:pPr lvl="0" algn="l" fontAlgn="base">
              <a:buClrTx/>
              <a:buSzTx/>
              <a:buFontTx/>
            </a:pPr>
            <a:r>
              <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如何生成特征子集 </a:t>
            </a:r>
            <a:endPar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6" name="AutoShape 8"/>
          <p:cNvSpPr/>
          <p:nvPr/>
        </p:nvSpPr>
        <p:spPr>
          <a:xfrm>
            <a:off x="5349875" y="1676400"/>
            <a:ext cx="3173413" cy="563563"/>
          </a:xfrm>
          <a:prstGeom prst="wedgeEllipseCallout">
            <a:avLst>
              <a:gd name="adj1" fmla="val -26210"/>
              <a:gd name="adj2" fmla="val 170921"/>
            </a:avLst>
          </a:prstGeom>
          <a:solidFill>
            <a:schemeClr val="accent4">
              <a:lumMod val="20000"/>
              <a:lumOff val="80000"/>
            </a:schemeClr>
          </a:solidFill>
          <a:ln w="9525" cap="flat" cmpd="sng">
            <a:solidFill>
              <a:schemeClr val="accent4"/>
            </a:solidFill>
            <a:prstDash val="solid"/>
            <a:miter/>
            <a:headEnd type="none" w="med" len="med"/>
            <a:tailEnd type="none" w="med" len="med"/>
          </a:ln>
        </p:spPr>
        <p:txBody>
          <a:bodyPr wrap="square" anchor="ctr">
            <a:spAutoFit/>
          </a:bodyPr>
          <a:p>
            <a:pPr fontAlgn="base"/>
            <a:r>
              <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如何评价</a:t>
            </a:r>
            <a:r>
              <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特征子集 </a:t>
            </a:r>
            <a:endPar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7" name="AutoShape 8"/>
          <p:cNvSpPr/>
          <p:nvPr/>
        </p:nvSpPr>
        <p:spPr>
          <a:xfrm>
            <a:off x="2311400" y="5449888"/>
            <a:ext cx="3173413" cy="565150"/>
          </a:xfrm>
          <a:prstGeom prst="wedgeEllipseCallout">
            <a:avLst>
              <a:gd name="adj1" fmla="val 55042"/>
              <a:gd name="adj2" fmla="val -166368"/>
            </a:avLst>
          </a:prstGeom>
          <a:solidFill>
            <a:schemeClr val="accent4">
              <a:lumMod val="20000"/>
              <a:lumOff val="80000"/>
            </a:schemeClr>
          </a:solidFill>
          <a:ln w="9525" cap="flat" cmpd="sng">
            <a:solidFill>
              <a:schemeClr val="accent4"/>
            </a:solidFill>
            <a:prstDash val="solid"/>
            <a:miter/>
            <a:headEnd type="none" w="med" len="med"/>
            <a:tailEnd type="none" w="med" len="med"/>
          </a:ln>
        </p:spPr>
        <p:txBody>
          <a:bodyPr wrap="square" anchor="ctr">
            <a:spAutoFit/>
          </a:bodyPr>
          <a:p>
            <a:pPr lvl="0" algn="l" fontAlgn="base">
              <a:buClrTx/>
              <a:buSzTx/>
              <a:buFontTx/>
            </a:pPr>
            <a:r>
              <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如何判断过程终止</a:t>
            </a:r>
            <a:endPar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8" name="AutoShape 8"/>
          <p:cNvSpPr/>
          <p:nvPr/>
        </p:nvSpPr>
        <p:spPr>
          <a:xfrm>
            <a:off x="6092825" y="5449888"/>
            <a:ext cx="2632075" cy="1000125"/>
          </a:xfrm>
          <a:prstGeom prst="wedgeEllipseCallout">
            <a:avLst>
              <a:gd name="adj1" fmla="val 11553"/>
              <a:gd name="adj2" fmla="val -119438"/>
            </a:avLst>
          </a:prstGeom>
          <a:solidFill>
            <a:schemeClr val="accent4">
              <a:lumMod val="20000"/>
              <a:lumOff val="80000"/>
            </a:schemeClr>
          </a:solidFill>
          <a:ln w="9525" cap="flat" cmpd="sng">
            <a:solidFill>
              <a:schemeClr val="accent4"/>
            </a:solidFill>
            <a:prstDash val="solid"/>
            <a:miter/>
            <a:headEnd type="none" w="med" len="med"/>
            <a:tailEnd type="none" w="med" len="med"/>
          </a:ln>
        </p:spPr>
        <p:txBody>
          <a:bodyPr wrap="square" anchor="ctr">
            <a:spAutoFit/>
          </a:bodyPr>
          <a:p>
            <a:pPr lvl="0" algn="l" fontAlgn="base">
              <a:buClrTx/>
              <a:buSzTx/>
              <a:buFontTx/>
            </a:pPr>
            <a:r>
              <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用验证数据验证选出的特征</a:t>
            </a:r>
            <a:r>
              <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 </a:t>
            </a:r>
            <a:endParaRPr lang="zh-CN" altLang="en-US" sz="2000" b="1" strike="noStrike" noProof="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（1）特征选择（</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selection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3171825" y="2473325"/>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特征选择方法</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2" name="Rectangle 6"/>
          <p:cNvSpPr txBox="1">
            <a:spLocks noChangeArrowheads="1"/>
          </p:cNvSpPr>
          <p:nvPr/>
        </p:nvSpPr>
        <p:spPr bwMode="auto">
          <a:xfrm>
            <a:off x="3171825" y="3386138"/>
            <a:ext cx="2447925" cy="1752600"/>
          </a:xfrm>
          <a:prstGeom prst="rect">
            <a:avLst/>
          </a:prstGeom>
          <a:solidFill>
            <a:schemeClr val="accent5">
              <a:lumMod val="20000"/>
              <a:lumOff val="80000"/>
            </a:schemeClr>
          </a:solidFill>
        </p:spPr>
        <p:txBody>
          <a:bodyPr wrap="square" rtlCol="0" anchor="t">
            <a:spAutoFit/>
          </a:bodyPr>
          <a:p>
            <a:pPr algn="ctr">
              <a:lnSpc>
                <a:spcPct val="15000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Filter</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algn="ctr">
              <a:lnSpc>
                <a:spcPct val="15000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wrapper</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algn="ctr">
              <a:lnSpc>
                <a:spcPct val="15000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Embeded</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（1）特征选择（</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selection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Filter</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16741" name="Rectangle 15"/>
          <p:cNvSpPr txBox="1"/>
          <p:nvPr/>
        </p:nvSpPr>
        <p:spPr>
          <a:xfrm>
            <a:off x="311150" y="3030538"/>
            <a:ext cx="8370888" cy="3763962"/>
          </a:xfrm>
          <a:prstGeom prst="rect">
            <a:avLst/>
          </a:prstGeom>
          <a:solidFill>
            <a:schemeClr val="bg2"/>
          </a:solidFill>
          <a:ln w="9525">
            <a:noFill/>
          </a:ln>
        </p:spPr>
        <p:txBody>
          <a:bodyPr wrap="square" anchor="t" anchorCtr="0">
            <a:spAutoFit/>
          </a:bodyPr>
          <a:p>
            <a:pPr>
              <a:lnSpc>
                <a:spcPts val="3575"/>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特征评价：</a:t>
            </a:r>
            <a:r>
              <a:rPr lang="zh-CN" altLang="en-US" sz="2400" b="1">
                <a:latin typeface="华文楷体" panose="02010600040101010101" pitchFamily="2" charset="-122"/>
                <a:ea typeface="华文楷体" panose="02010600040101010101" pitchFamily="2" charset="-122"/>
                <a:sym typeface="黑体" panose="02010609060101010101" pitchFamily="2" charset="-122"/>
              </a:rPr>
              <a:t>评估标准独立于应用模型，由数据集的特性直接求得。对特征的评价与数据集固有的特性紧密联系，一般情况下是选择与目标函数相关的特征，因为越与目标函数相关，后续学习算法的准确率就越高。</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ts val="3575"/>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    过滤式特征选择的评估方法</a:t>
            </a:r>
            <a:r>
              <a:rPr lang="zh-CN" altLang="en-US" sz="2400" b="1">
                <a:solidFill>
                  <a:srgbClr val="FF0000"/>
                </a:solidFill>
                <a:latin typeface="华文楷体" panose="02010600040101010101" pitchFamily="2" charset="-122"/>
                <a:ea typeface="华文楷体" panose="02010600040101010101" pitchFamily="2" charset="-122"/>
                <a:sym typeface="黑体" panose="02010609060101010101" pitchFamily="2" charset="-122"/>
              </a:rPr>
              <a:t>以类间距离、信息增益、关联度(Correlation)和不一致度等</a:t>
            </a:r>
            <a:r>
              <a:rPr lang="zh-CN" altLang="en-US" sz="2400" b="1">
                <a:latin typeface="华文楷体" panose="02010600040101010101" pitchFamily="2" charset="-122"/>
                <a:ea typeface="华文楷体" panose="02010600040101010101" pitchFamily="2" charset="-122"/>
                <a:sym typeface="黑体" panose="02010609060101010101" pitchFamily="2" charset="-122"/>
              </a:rPr>
              <a:t>为准则的多种方法。</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ts val="3575"/>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过滤式特征选择算法的运行效率较高，所以比较适用于大规模数据集。 </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（1）特征选择（</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selection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Filter</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17765" name="Rectangle 15"/>
          <p:cNvSpPr txBox="1"/>
          <p:nvPr/>
        </p:nvSpPr>
        <p:spPr>
          <a:xfrm>
            <a:off x="260350" y="3168650"/>
            <a:ext cx="8370888" cy="1009650"/>
          </a:xfrm>
          <a:prstGeom prst="rect">
            <a:avLst/>
          </a:prstGeom>
          <a:solidFill>
            <a:schemeClr val="bg2"/>
          </a:solidFill>
          <a:ln w="9525">
            <a:noFill/>
          </a:ln>
        </p:spPr>
        <p:txBody>
          <a:bodyPr wrap="square" anchor="t" anchorCtr="0">
            <a:spAutoFit/>
          </a:bodyPr>
          <a:p>
            <a:pPr>
              <a:lnSpc>
                <a:spcPts val="3575"/>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搜索策略：</a:t>
            </a:r>
            <a:r>
              <a:rPr lang="zh-CN" altLang="en-US" sz="2400" b="1">
                <a:latin typeface="华文楷体" panose="02010600040101010101" pitchFamily="2" charset="-122"/>
                <a:ea typeface="华文楷体" panose="02010600040101010101" pitchFamily="2" charset="-122"/>
                <a:sym typeface="黑体" panose="02010609060101010101" pitchFamily="2" charset="-122"/>
              </a:rPr>
              <a:t>依据特征评价降序排列，根据需要选取排在前面的</a:t>
            </a:r>
            <a:r>
              <a:rPr lang="en-US" altLang="zh-CN" sz="2400" b="1">
                <a:latin typeface="华文楷体" panose="02010600040101010101" pitchFamily="2" charset="-122"/>
                <a:ea typeface="华文楷体" panose="02010600040101010101" pitchFamily="2" charset="-122"/>
                <a:sym typeface="黑体" panose="02010609060101010101" pitchFamily="2" charset="-122"/>
              </a:rPr>
              <a:t>d</a:t>
            </a:r>
            <a:r>
              <a:rPr lang="zh-CN" altLang="en-US" sz="2400" b="1">
                <a:latin typeface="华文楷体" panose="02010600040101010101" pitchFamily="2" charset="-122"/>
                <a:ea typeface="华文楷体" panose="02010600040101010101" pitchFamily="2" charset="-122"/>
                <a:sym typeface="黑体" panose="02010609060101010101" pitchFamily="2" charset="-122"/>
              </a:rPr>
              <a:t>个特征。</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
        <p:nvSpPr>
          <p:cNvPr id="117766" name="Rectangle 8"/>
          <p:cNvSpPr txBox="1"/>
          <p:nvPr/>
        </p:nvSpPr>
        <p:spPr>
          <a:xfrm>
            <a:off x="363538" y="4316413"/>
            <a:ext cx="8416925" cy="1468437"/>
          </a:xfrm>
          <a:prstGeom prst="rect">
            <a:avLst/>
          </a:prstGeom>
          <a:solidFill>
            <a:schemeClr val="bg2"/>
          </a:solidFill>
          <a:ln w="9525">
            <a:noFill/>
          </a:ln>
        </p:spPr>
        <p:txBody>
          <a:bodyPr wrap="square" anchor="t" anchorCtr="0">
            <a:spAutoFit/>
          </a:bodyPr>
          <a:p>
            <a:pPr>
              <a:lnSpc>
                <a:spcPts val="3575"/>
              </a:lnSpc>
              <a:buSzTx/>
            </a:pPr>
            <a:r>
              <a:rPr lang="zh-CN" altLang="en-US" sz="2400" b="1" u="sng">
                <a:solidFill>
                  <a:srgbClr val="FF0000"/>
                </a:solidFill>
                <a:latin typeface="华文楷体" panose="02010600040101010101" pitchFamily="2" charset="-122"/>
                <a:ea typeface="华文楷体" panose="02010600040101010101" pitchFamily="2" charset="-122"/>
              </a:rPr>
              <a:t>算法特点：</a:t>
            </a:r>
            <a:r>
              <a:rPr lang="zh-CN" altLang="en-US" sz="2400" b="1">
                <a:solidFill>
                  <a:schemeClr val="tx1"/>
                </a:solidFill>
                <a:latin typeface="华文楷体" panose="02010600040101010101" pitchFamily="2" charset="-122"/>
                <a:ea typeface="华文楷体" panose="02010600040101010101" pitchFamily="2" charset="-122"/>
              </a:rPr>
              <a:t>具有运行效率高、算法复杂性低、通用性强、适用于大规模数据集等优点；但因为忽略了所选择特征在分类算法上的性能，所以选出的特征子集不一定是最优。 </a:t>
            </a:r>
            <a:endParaRPr lang="zh-CN" altLang="en-US" sz="2400" b="1">
              <a:solidFill>
                <a:schemeClr val="tx1"/>
              </a:solidFill>
              <a:latin typeface="华文楷体" panose="02010600040101010101" pitchFamily="2" charset="-122"/>
              <a:ea typeface="华文楷体" panose="02010600040101010101" pitchFamily="2" charset="-122"/>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（1）特征选择（</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selection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Wrapper</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18789" name="Rectangle 15"/>
          <p:cNvSpPr txBox="1"/>
          <p:nvPr/>
        </p:nvSpPr>
        <p:spPr>
          <a:xfrm>
            <a:off x="260350" y="2938463"/>
            <a:ext cx="8032750" cy="1420812"/>
          </a:xfrm>
          <a:prstGeom prst="rect">
            <a:avLst/>
          </a:prstGeom>
          <a:solidFill>
            <a:schemeClr val="bg2"/>
          </a:solidFill>
          <a:ln w="9525">
            <a:noFill/>
          </a:ln>
        </p:spPr>
        <p:txBody>
          <a:bodyPr wrap="square" anchor="t" anchorCtr="0">
            <a:spAutoFit/>
          </a:bodyPr>
          <a:p>
            <a:pPr algn="just">
              <a:lnSpc>
                <a:spcPct val="120000"/>
              </a:lnSpc>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特征评价：</a:t>
            </a:r>
            <a:r>
              <a:rPr lang="zh-CN" altLang="en-US" sz="2400" b="1" dirty="0">
                <a:latin typeface="华文楷体" panose="02010600040101010101" pitchFamily="2" charset="-122"/>
                <a:ea typeface="华文楷体" panose="02010600040101010101" pitchFamily="2" charset="-122"/>
              </a:rPr>
              <a:t>由于特征选择与后续应用（例如，分类）密切相关，所以直接以特征子集的应用效果作为特征评价的标准。对于用于评估特征的应用模型是没有限制的。</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
        <p:nvSpPr>
          <p:cNvPr id="118790" name="Rectangle 15"/>
          <p:cNvSpPr txBox="1"/>
          <p:nvPr/>
        </p:nvSpPr>
        <p:spPr>
          <a:xfrm>
            <a:off x="311150" y="4359275"/>
            <a:ext cx="8370888" cy="1009650"/>
          </a:xfrm>
          <a:prstGeom prst="rect">
            <a:avLst/>
          </a:prstGeom>
          <a:solidFill>
            <a:schemeClr val="bg2"/>
          </a:solidFill>
          <a:ln w="9525">
            <a:noFill/>
          </a:ln>
        </p:spPr>
        <p:txBody>
          <a:bodyPr wrap="square" anchor="t" anchorCtr="0">
            <a:spAutoFit/>
          </a:bodyPr>
          <a:p>
            <a:pPr>
              <a:lnSpc>
                <a:spcPts val="3575"/>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搜索策略：</a:t>
            </a:r>
            <a:r>
              <a:rPr lang="zh-CN" altLang="zh-CN" sz="2400" b="1">
                <a:latin typeface="华文楷体" panose="02010600040101010101" pitchFamily="2" charset="-122"/>
                <a:ea typeface="华文楷体" panose="02010600040101010101" pitchFamily="2" charset="-122"/>
                <a:sym typeface="黑体" panose="02010609060101010101" pitchFamily="2" charset="-122"/>
              </a:rPr>
              <a:t>常用的有逐步回归（Stepwise regression）、向前选择（Forward selection）和向后选择（Backward selection）。</a:t>
            </a:r>
            <a:endParaRPr lang="zh-CN" altLang="zh-CN" sz="2400" b="1">
              <a:latin typeface="华文楷体" panose="02010600040101010101" pitchFamily="2" charset="-122"/>
              <a:ea typeface="华文楷体" panose="02010600040101010101" pitchFamily="2" charset="-122"/>
              <a:sym typeface="黑体" panose="02010609060101010101" pitchFamily="2" charset="-122"/>
            </a:endParaRPr>
          </a:p>
        </p:txBody>
      </p:sp>
      <p:sp>
        <p:nvSpPr>
          <p:cNvPr id="118791" name="Rectangle 8"/>
          <p:cNvSpPr txBox="1"/>
          <p:nvPr/>
        </p:nvSpPr>
        <p:spPr>
          <a:xfrm>
            <a:off x="363538" y="5389563"/>
            <a:ext cx="8416925" cy="1468437"/>
          </a:xfrm>
          <a:prstGeom prst="rect">
            <a:avLst/>
          </a:prstGeom>
          <a:solidFill>
            <a:schemeClr val="bg2"/>
          </a:solidFill>
          <a:ln w="9525">
            <a:noFill/>
          </a:ln>
        </p:spPr>
        <p:txBody>
          <a:bodyPr wrap="square" anchor="t" anchorCtr="0">
            <a:spAutoFit/>
          </a:bodyPr>
          <a:p>
            <a:pPr>
              <a:lnSpc>
                <a:spcPts val="3575"/>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算法特点：</a:t>
            </a:r>
            <a:r>
              <a:rPr lang="zh-CN" altLang="en-US" sz="2400" b="1">
                <a:solidFill>
                  <a:schemeClr val="tx1"/>
                </a:solidFill>
                <a:latin typeface="华文楷体" panose="02010600040101010101" pitchFamily="2" charset="-122"/>
                <a:ea typeface="华文楷体" panose="02010600040101010101" pitchFamily="2" charset="-122"/>
                <a:sym typeface="黑体" panose="02010609060101010101" pitchFamily="2" charset="-122"/>
              </a:rPr>
              <a:t>优点是</a:t>
            </a:r>
            <a:r>
              <a:rPr lang="zh-CN" altLang="en-US" sz="2400" b="1" dirty="0">
                <a:latin typeface="华文楷体" panose="02010600040101010101" pitchFamily="2" charset="-122"/>
                <a:ea typeface="华文楷体" panose="02010600040101010101" pitchFamily="2" charset="-122"/>
              </a:rPr>
              <a:t>简单、直观，易于实现；</a:t>
            </a:r>
            <a:r>
              <a:rPr lang="zh-CN" altLang="en-US" sz="2400" b="1">
                <a:solidFill>
                  <a:schemeClr val="tx1"/>
                </a:solidFill>
                <a:latin typeface="华文楷体" panose="02010600040101010101" pitchFamily="2" charset="-122"/>
                <a:ea typeface="华文楷体" panose="02010600040101010101" pitchFamily="2" charset="-122"/>
                <a:sym typeface="黑体" panose="02010609060101010101" pitchFamily="2" charset="-122"/>
              </a:rPr>
              <a:t>考虑了特征与特征之间的关联性。缺点是特征数量较多时,计算时间又会增长。</a:t>
            </a:r>
            <a:endParaRPr lang="zh-CN" altLang="en-US" sz="2400" b="1">
              <a:solidFill>
                <a:schemeClr val="tx1"/>
              </a:solidFill>
              <a:latin typeface="华文楷体" panose="02010600040101010101" pitchFamily="2" charset="-122"/>
              <a:ea typeface="华文楷体" panose="02010600040101010101" pitchFamily="2" charset="-122"/>
              <a:sym typeface="黑体" panose="02010609060101010101" pitchFamily="2" charset="-122"/>
            </a:endParaRPr>
          </a:p>
          <a:p>
            <a:pPr>
              <a:lnSpc>
                <a:spcPts val="3575"/>
              </a:lnSpc>
              <a:buSzTx/>
            </a:pPr>
            <a:r>
              <a:rPr lang="zh-CN" altLang="en-US" sz="2400" b="1">
                <a:solidFill>
                  <a:schemeClr val="tx1"/>
                </a:solidFill>
                <a:latin typeface="华文楷体" panose="02010600040101010101" pitchFamily="2" charset="-122"/>
                <a:ea typeface="华文楷体" panose="02010600040101010101" pitchFamily="2" charset="-122"/>
                <a:sym typeface="黑体" panose="02010609060101010101" pitchFamily="2" charset="-122"/>
              </a:rPr>
              <a:t>针对一种应用选择的特征，不一定适合于另一种应用。</a:t>
            </a:r>
            <a:endParaRPr lang="zh-CN" altLang="en-US" sz="2400" b="1">
              <a:solidFill>
                <a:schemeClr val="tx1"/>
              </a:solidFill>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42684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（1）特征选择（</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selection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103438"/>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Embeded</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0127" name="Rectangle 15"/>
          <p:cNvSpPr txBox="1">
            <a:spLocks noChangeArrowheads="1"/>
          </p:cNvSpPr>
          <p:nvPr/>
        </p:nvSpPr>
        <p:spPr bwMode="auto">
          <a:xfrm>
            <a:off x="380360" y="2654300"/>
            <a:ext cx="8349615" cy="4078605"/>
          </a:xfrm>
          <a:prstGeom prst="rect">
            <a:avLst/>
          </a:prstGeom>
          <a:solidFill>
            <a:schemeClr val="bg2"/>
          </a:solidFill>
          <a:effectLst>
            <a:glow rad="63500">
              <a:schemeClr val="accent5">
                <a:satMod val="175000"/>
                <a:alpha val="40000"/>
              </a:schemeClr>
            </a:glow>
          </a:effectLst>
        </p:spPr>
        <p:txBody>
          <a:bodyPr wrap="square" rtlCol="0" anchor="t">
            <a:spAutoFit/>
          </a:bodyPr>
          <a:p>
            <a:pPr algn="just">
              <a:lnSpc>
                <a:spcPct val="120000"/>
              </a:lnSpc>
            </a:pPr>
            <a:r>
              <a:rPr lang="zh-CN" altLang="en-US" sz="2400" b="1" u="sng" noProof="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特征评价：</a:t>
            </a: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学习</a:t>
            </a:r>
            <a:r>
              <a:rPr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算法</a:t>
            </a: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本身包含了</a:t>
            </a:r>
            <a:r>
              <a:rPr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特征选择算法</a:t>
            </a: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的过程，</a:t>
            </a:r>
            <a:r>
              <a:rPr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即学习训练和特征选择这两个过程同时进行，相互交织在一起。</a:t>
            </a:r>
            <a:endParaRPr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algn="just">
              <a:lnSpc>
                <a:spcPct val="120000"/>
              </a:lnSpc>
            </a:pPr>
            <a:r>
              <a:rPr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        这类方法的典型代表是</a:t>
            </a:r>
            <a:r>
              <a:rPr sz="2400" b="1" u="sng" noProof="1">
                <a:solidFill>
                  <a:srgbClr val="0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决策树算法</a:t>
            </a:r>
            <a:r>
              <a:rPr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。该算法在每一个节点上选择出分类能力最强的特征，然后在此基础上进行子空间分割，继续此过程直至满足终止条件为止。可见决策树生成的过程也就是特征选择的过程。</a:t>
            </a:r>
            <a:endParaRPr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algn="just">
              <a:lnSpc>
                <a:spcPct val="120000"/>
              </a:lnSpc>
            </a:pP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        另一个常用方法是</a:t>
            </a:r>
            <a:r>
              <a:rPr sz="2400" b="1" u="sng" noProof="1">
                <a:solidFill>
                  <a:srgbClr val="0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正则化</a:t>
            </a:r>
            <a:r>
              <a:rPr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。正则化就是把额外的约束或者惩罚项加到已有模型的损失函数上，</a:t>
            </a: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控制模型参数量，</a:t>
            </a:r>
            <a:r>
              <a:rPr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以防止过拟合并提高泛化能力。</a:t>
            </a: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相当于进行了特征选择。</a:t>
            </a:r>
            <a:endPar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（1）特征选择（</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selection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Embeded</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方法</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20837" name="Rectangle 15"/>
          <p:cNvSpPr txBox="1"/>
          <p:nvPr/>
        </p:nvSpPr>
        <p:spPr>
          <a:xfrm>
            <a:off x="311150" y="3311525"/>
            <a:ext cx="8370888" cy="550863"/>
          </a:xfrm>
          <a:prstGeom prst="rect">
            <a:avLst/>
          </a:prstGeom>
          <a:solidFill>
            <a:schemeClr val="bg2"/>
          </a:solidFill>
          <a:ln w="9525">
            <a:noFill/>
          </a:ln>
        </p:spPr>
        <p:txBody>
          <a:bodyPr wrap="square" anchor="t" anchorCtr="0">
            <a:spAutoFit/>
          </a:bodyPr>
          <a:p>
            <a:pPr>
              <a:lnSpc>
                <a:spcPts val="3575"/>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搜索策略：</a:t>
            </a:r>
            <a:r>
              <a:rPr lang="zh-CN" altLang="zh-CN" sz="2400" b="1">
                <a:latin typeface="华文楷体" panose="02010600040101010101" pitchFamily="2" charset="-122"/>
                <a:ea typeface="华文楷体" panose="02010600040101010101" pitchFamily="2" charset="-122"/>
                <a:sym typeface="黑体" panose="02010609060101010101" pitchFamily="2" charset="-122"/>
              </a:rPr>
              <a:t>同样隐含在学习模型和算法中。</a:t>
            </a:r>
            <a:endParaRPr lang="zh-CN" altLang="zh-CN" sz="2400" b="1">
              <a:latin typeface="华文楷体" panose="02010600040101010101" pitchFamily="2" charset="-122"/>
              <a:ea typeface="华文楷体" panose="02010600040101010101" pitchFamily="2" charset="-122"/>
              <a:sym typeface="黑体" panose="02010609060101010101" pitchFamily="2" charset="-122"/>
            </a:endParaRPr>
          </a:p>
        </p:txBody>
      </p:sp>
      <p:sp>
        <p:nvSpPr>
          <p:cNvPr id="120838" name="Rectangle 8"/>
          <p:cNvSpPr txBox="1"/>
          <p:nvPr/>
        </p:nvSpPr>
        <p:spPr>
          <a:xfrm>
            <a:off x="363538" y="4230688"/>
            <a:ext cx="8066087" cy="1420812"/>
          </a:xfrm>
          <a:prstGeom prst="rect">
            <a:avLst/>
          </a:prstGeom>
          <a:solidFill>
            <a:schemeClr val="bg2"/>
          </a:solidFill>
          <a:ln w="9525">
            <a:noFill/>
          </a:ln>
        </p:spPr>
        <p:txBody>
          <a:bodyPr wrap="square" anchor="t" anchorCtr="0">
            <a:spAutoFit/>
          </a:bodyPr>
          <a:p>
            <a:pPr algn="just">
              <a:lnSpc>
                <a:spcPct val="120000"/>
              </a:lnSpc>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算法特点：</a:t>
            </a:r>
            <a:r>
              <a:rPr lang="zh-CN" altLang="en-US" sz="2400" b="1" dirty="0">
                <a:latin typeface="华文楷体" panose="02010600040101010101" pitchFamily="2" charset="-122"/>
                <a:ea typeface="华文楷体" panose="02010600040101010101" pitchFamily="2" charset="-122"/>
              </a:rPr>
              <a:t>具有过滤式特征选择模型的精度和过滤式特征选择模型的效率。但是，由于搜索能力有限、评价函数的不完善，选择的特征子集不一定是最优的。</a:t>
            </a:r>
            <a:endParaRPr lang="zh-CN" altLang="en-US" sz="2400" b="1">
              <a:solidFill>
                <a:schemeClr val="tx1"/>
              </a:solidFill>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Rectangle 4"/>
          <p:cNvSpPr/>
          <p:nvPr/>
        </p:nvSpPr>
        <p:spPr>
          <a:xfrm>
            <a:off x="600075" y="1103313"/>
            <a:ext cx="4859338"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1584319" y="2690495"/>
            <a:ext cx="5658485"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rtlCol="0" anchor="t">
            <a:spAutoFit/>
          </a:bodyPr>
          <a:p>
            <a:pPr algn="ct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）特征抽取（</a:t>
            </a: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feature extraction</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）特征抽取（</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extraction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22884" name="文本框 1"/>
          <p:cNvSpPr txBox="1"/>
          <p:nvPr/>
        </p:nvSpPr>
        <p:spPr>
          <a:xfrm>
            <a:off x="636588" y="2387600"/>
            <a:ext cx="7870825" cy="4217670"/>
          </a:xfrm>
          <a:prstGeom prst="rect">
            <a:avLst/>
          </a:prstGeom>
          <a:solidFill>
            <a:schemeClr val="bg2"/>
          </a:solidFill>
          <a:ln w="9525">
            <a:noFill/>
          </a:ln>
        </p:spPr>
        <p:txBody>
          <a:bodyPr wrap="square" anchor="t" anchorCtr="0">
            <a:spAutoFit/>
          </a:bodyPr>
          <a:p>
            <a:pPr>
              <a:lnSpc>
                <a:spcPts val="3575"/>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原则上来讲，</a:t>
            </a:r>
            <a:r>
              <a:rPr lang="zh-CN" altLang="en-US" sz="2400" b="1" u="sng">
                <a:latin typeface="华文楷体" panose="02010600040101010101" pitchFamily="2" charset="-122"/>
                <a:ea typeface="华文楷体" panose="02010600040101010101" pitchFamily="2" charset="-122"/>
                <a:sym typeface="黑体" panose="02010609060101010101" pitchFamily="2" charset="-122"/>
              </a:rPr>
              <a:t>特征提取应该在特征选择之前</a:t>
            </a:r>
            <a:r>
              <a:rPr lang="zh-CN" altLang="en-US" sz="2400" b="1">
                <a:latin typeface="华文楷体" panose="02010600040101010101" pitchFamily="2" charset="-122"/>
                <a:ea typeface="华文楷体" panose="02010600040101010101" pitchFamily="2" charset="-122"/>
                <a:sym typeface="黑体" panose="02010609060101010101" pitchFamily="2" charset="-122"/>
              </a:rPr>
              <a:t>。特征提取的对象是原始数据（raw data），</a:t>
            </a:r>
            <a:r>
              <a:rPr lang="zh-CN" altLang="en-US" sz="2400" b="1" u="sng">
                <a:latin typeface="华文楷体" panose="02010600040101010101" pitchFamily="2" charset="-122"/>
                <a:ea typeface="华文楷体" panose="02010600040101010101" pitchFamily="2" charset="-122"/>
                <a:sym typeface="黑体" panose="02010609060101010101" pitchFamily="2" charset="-122"/>
              </a:rPr>
              <a:t>它的目的</a:t>
            </a:r>
            <a:r>
              <a:rPr lang="zh-CN" altLang="en-US" sz="2400" b="1">
                <a:latin typeface="华文楷体" panose="02010600040101010101" pitchFamily="2" charset="-122"/>
                <a:ea typeface="华文楷体" panose="02010600040101010101" pitchFamily="2" charset="-122"/>
                <a:sym typeface="黑体" panose="02010609060101010101" pitchFamily="2" charset="-122"/>
              </a:rPr>
              <a:t>是自动地构建新的特征，将原始特征转换为一组具有明显物理意义（Gabor、几何特征[角点、不变量]、纹理[LBP HOG]）或者统计意义或核的特征。</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a:p>
            <a:pPr>
              <a:lnSpc>
                <a:spcPts val="3575"/>
              </a:lnSpc>
              <a:buSzTx/>
            </a:pPr>
            <a:r>
              <a:rPr lang="zh-CN" altLang="en-US" sz="2400" b="1">
                <a:latin typeface="华文楷体" panose="02010600040101010101" pitchFamily="2" charset="-122"/>
                <a:ea typeface="华文楷体" panose="02010600040101010101" pitchFamily="2" charset="-122"/>
                <a:sym typeface="黑体" panose="02010609060101010101" pitchFamily="2" charset="-122"/>
              </a:rPr>
              <a:t>特征抽取指的是从原始数据抽取新特征，这种“抽取”可以使用一定的算法来自动执行，抽取的目的是将多维的或相关的特征降低到低维，以提取主要信息或生成与目标相关性更高的信息。</a:t>
            </a:r>
            <a:endParaRPr lang="zh-CN" altLang="en-US" sz="2400" b="1">
              <a:latin typeface="华文楷体" panose="02010600040101010101" pitchFamily="2" charset="-122"/>
              <a:ea typeface="华文楷体" panose="02010600040101010101" pitchFamily="2" charset="-122"/>
              <a:sym typeface="黑体" panose="02010609060101010101" pitchFamily="2" charset="-122"/>
            </a:endParaRP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）特征抽取（</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extraction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92400" y="2479675"/>
            <a:ext cx="2197100"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特征抽取方法</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 name="Rectangle 6"/>
          <p:cNvSpPr txBox="1">
            <a:spLocks noChangeArrowheads="1"/>
          </p:cNvSpPr>
          <p:nvPr/>
        </p:nvSpPr>
        <p:spPr bwMode="auto">
          <a:xfrm>
            <a:off x="868363" y="3154363"/>
            <a:ext cx="7154863" cy="2846070"/>
          </a:xfrm>
          <a:prstGeom prst="rect">
            <a:avLst/>
          </a:prstGeom>
          <a:solidFill>
            <a:schemeClr val="accent5">
              <a:lumMod val="20000"/>
              <a:lumOff val="80000"/>
            </a:schemeClr>
          </a:solidFill>
        </p:spPr>
        <p:txBody>
          <a:bodyPr wrap="square" rtlCol="0" anchor="t">
            <a:spAutoFit/>
          </a:bodyPr>
          <a:p>
            <a:pPr>
              <a:lnSpc>
                <a:spcPts val="3580"/>
              </a:lnSpc>
              <a:spcBef>
                <a:spcPts val="0"/>
              </a:spcBef>
              <a:spcAft>
                <a:spcPts val="0"/>
              </a:spcAft>
              <a:buClrTx/>
              <a:buSzTx/>
              <a:buFontTx/>
            </a:pP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PCA (Principal component analysis，主成分分析)</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a:lnSpc>
                <a:spcPts val="3580"/>
              </a:lnSpc>
              <a:spcBef>
                <a:spcPts val="0"/>
              </a:spcBef>
              <a:spcAft>
                <a:spcPts val="0"/>
              </a:spcAft>
              <a:buClrTx/>
              <a:buSzTx/>
              <a:buFontTx/>
            </a:pP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LDA</a:t>
            </a: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Linear Discriminant Analysis，线性判别分析）</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SVD(Singular Value Decomposition</a:t>
            </a:r>
            <a:r>
              <a:rPr lang="zh-CN"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，奇异值分解</a:t>
            </a: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a:lnSpc>
                <a:spcPts val="3580"/>
              </a:lnSpc>
              <a:spcBef>
                <a:spcPts val="0"/>
              </a:spcBef>
              <a:spcAft>
                <a:spcPts val="0"/>
              </a:spcAft>
              <a:buClrTx/>
              <a:buSzTx/>
              <a:buFontTx/>
            </a:pP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ICA (Independent component analysis，独立成分分析)</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a:lnSpc>
                <a:spcPts val="3580"/>
              </a:lnSpc>
              <a:spcBef>
                <a:spcPts val="0"/>
              </a:spcBef>
              <a:spcAft>
                <a:spcPts val="0"/>
              </a:spcAft>
              <a:buClrTx/>
              <a:buSzTx/>
              <a:buFontTx/>
            </a:pP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对于图像识别中，还有专门的图像特征提取方法，例如，</a:t>
            </a: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Moravec</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角点检测，</a:t>
            </a: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Harris</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，SIFT</a:t>
            </a:r>
            <a:r>
              <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等方法</a:t>
            </a:r>
            <a:endParaRPr lang="zh-CN" altLang="en-US"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7" y="392103"/>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lstStyle/>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51557" name="Rectangle 5"/>
          <p:cNvSpPr>
            <a:spLocks noChangeArrowheads="1"/>
          </p:cNvSpPr>
          <p:nvPr/>
        </p:nvSpPr>
        <p:spPr bwMode="auto">
          <a:xfrm>
            <a:off x="1422400" y="1687513"/>
            <a:ext cx="6551613" cy="3324225"/>
          </a:xfrm>
          <a:prstGeom prst="rect">
            <a:avLst/>
          </a:prstGeom>
          <a:noFill/>
          <a:ln w="9525" algn="ctr">
            <a:noFill/>
            <a:miter lim="800000"/>
          </a:ln>
          <a:effectLst/>
        </p:spPr>
        <p:txBody>
          <a:bodyPr wrap="square" lIns="0" tIns="0" rIns="0" bIns="0" anchor="ctr">
            <a:spAutoFit/>
          </a:bodyPr>
          <a:lstStyle/>
          <a:p>
            <a:pPr marR="0" lvl="0" algn="l" defTabSz="914400" rtl="0" eaLnBrk="1" fontAlgn="base" latinLnBrk="0" hangingPunct="1">
              <a:lnSpc>
                <a:spcPct val="150000"/>
              </a:lnSpc>
              <a:spcBef>
                <a:spcPct val="0"/>
              </a:spcBef>
              <a:spcAft>
                <a:spcPct val="0"/>
              </a:spcAft>
              <a:buClrTx/>
              <a:buSzTx/>
              <a:buFont typeface="+mj-lt"/>
              <a:defRPr/>
            </a:pPr>
            <a:r>
              <a:rPr kumimoji="0" lang="en-US" altLang="zh-CN"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zh-CN" altLang="en-US"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r>
              <a:rPr kumimoji="0" lang="en-US" altLang="zh-CN"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1</a:t>
            </a:r>
            <a:r>
              <a:rPr kumimoji="0" lang="zh-CN" altLang="en-US"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r>
              <a:rPr kumimoji="0" lang="zh-CN" altLang="en-US"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模式</a:t>
            </a:r>
            <a:r>
              <a:rPr kumimoji="0" lang="zh-CN" altLang="en-US"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和模式识别的概念</a:t>
            </a:r>
            <a:endParaRPr kumimoji="0" lang="zh-CN" altLang="en-US"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R="0" lvl="0" algn="l" defTabSz="914400" rtl="0" eaLnBrk="1" fontAlgn="base" latinLnBrk="0" hangingPunct="1">
              <a:lnSpc>
                <a:spcPct val="150000"/>
              </a:lnSpc>
              <a:spcBef>
                <a:spcPct val="0"/>
              </a:spcBef>
              <a:spcAft>
                <a:spcPct val="0"/>
              </a:spcAft>
              <a:buClrTx/>
              <a:buSzTx/>
              <a:buFont typeface="+mj-lt"/>
              <a:defRPr/>
            </a:pPr>
            <a:r>
              <a:rPr kumimoji="0" lang="zh-CN" altLang="en-US"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lang="zh-CN" altLang="en-US" b="1" strike="noStrike"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b="1" strike="noStrike"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b="1" strike="noStrike"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a:t>
            </a:r>
            <a:r>
              <a:rPr kumimoji="0" lang="zh-CN" altLang="en-US"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模式识别</a:t>
            </a:r>
            <a:r>
              <a:rPr kumimoji="0" lang="zh-CN" altLang="en-US"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任务与研究内容</a:t>
            </a:r>
            <a:endParaRPr kumimoji="0" lang="zh-CN" altLang="en-US"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R="0" lvl="0" algn="l" defTabSz="914400" rtl="0" eaLnBrk="1" fontAlgn="base" latinLnBrk="0" hangingPunct="1">
              <a:lnSpc>
                <a:spcPct val="150000"/>
              </a:lnSpc>
              <a:spcBef>
                <a:spcPct val="0"/>
              </a:spcBef>
              <a:spcAft>
                <a:spcPct val="0"/>
              </a:spcAft>
              <a:buClrTx/>
              <a:buSzTx/>
              <a:buFont typeface="+mj-lt"/>
              <a:defRPr/>
            </a:pPr>
            <a:r>
              <a:rPr kumimoji="0" lang="zh-CN" altLang="en-US"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lang="zh-CN" altLang="en-US" b="1" strike="noStrike"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b="1" strike="noStrike"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3</a:t>
            </a:r>
            <a:r>
              <a:rPr lang="zh-CN" altLang="en-US" b="1" strike="noStrike"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a:t>
            </a:r>
            <a:r>
              <a:rPr kumimoji="0" lang="zh-CN" altLang="en-US"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模式识别</a:t>
            </a:r>
            <a:r>
              <a:rPr kumimoji="0" lang="zh-CN" altLang="en-US"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概况</a:t>
            </a:r>
            <a:endParaRPr kumimoji="0" lang="zh-CN" altLang="en-US"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R="0" lvl="0" algn="l" defTabSz="914400" rtl="0" eaLnBrk="1" fontAlgn="base" latinLnBrk="0" hangingPunct="1">
              <a:lnSpc>
                <a:spcPct val="150000"/>
              </a:lnSpc>
              <a:spcBef>
                <a:spcPct val="0"/>
              </a:spcBef>
              <a:spcAft>
                <a:spcPct val="0"/>
              </a:spcAft>
              <a:buClrTx/>
              <a:buSzTx/>
              <a:buFont typeface="+mj-lt"/>
              <a:defRPr/>
            </a:pPr>
            <a:r>
              <a:rPr kumimoji="0" lang="zh-CN" altLang="en-US"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lang="zh-CN" altLang="en-US" b="1" strike="noStrike"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b="1" strike="noStrike"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4</a:t>
            </a:r>
            <a:r>
              <a:rPr lang="zh-CN" altLang="en-US" b="1" strike="noStrike"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sym typeface="+mn-ea"/>
              </a:rPr>
              <a:t>）</a:t>
            </a:r>
            <a:r>
              <a:rPr kumimoji="0" lang="zh-CN" altLang="en-US" b="1" i="0" u="none" strike="noStrike" kern="1200" cap="none" spc="0" normalizeH="0" baseline="0" noProof="0" dirty="0" smtClean="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模式识别</a:t>
            </a:r>
            <a:r>
              <a:rPr kumimoji="0" lang="zh-CN" altLang="en-US"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的应用</a:t>
            </a:r>
            <a:endParaRPr kumimoji="0" lang="zh-CN" altLang="en-US"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PCA</a:t>
            </a:r>
            <a:endPar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24932" name="Rectangle 15"/>
          <p:cNvSpPr txBox="1"/>
          <p:nvPr/>
        </p:nvSpPr>
        <p:spPr>
          <a:xfrm>
            <a:off x="490538" y="3087688"/>
            <a:ext cx="8370887" cy="3300412"/>
          </a:xfrm>
          <a:prstGeom prst="rect">
            <a:avLst/>
          </a:prstGeom>
          <a:solidFill>
            <a:schemeClr val="bg2"/>
          </a:solidFill>
          <a:ln w="9525">
            <a:noFill/>
          </a:ln>
        </p:spPr>
        <p:txBody>
          <a:bodyPr wrap="square" anchor="t" anchorCtr="0">
            <a:spAutoFit/>
          </a:bodyPr>
          <a:p>
            <a:pPr>
              <a:lnSpc>
                <a:spcPts val="3575"/>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基本思想：</a:t>
            </a:r>
            <a:r>
              <a:rPr lang="zh-CN" altLang="zh-CN" sz="2400" b="1">
                <a:latin typeface="华文楷体" panose="02010600040101010101" pitchFamily="2" charset="-122"/>
                <a:ea typeface="华文楷体" panose="02010600040101010101" pitchFamily="2" charset="-122"/>
                <a:sym typeface="黑体" panose="02010609060101010101" pitchFamily="2" charset="-122"/>
              </a:rPr>
              <a:t>主成分分析法认为，数据变异最大的方向上包含了最大的信息。基于这样的认识，主成分分析法寻找多维数据当中变异最大的且正交的几个方向（通常要小于原始特征的维数），将特征投影到这几个方向形成的空间当中，这样可以保留数据的多数变异，而将变异较小的剩余方向忽略，并以投影后的数据作为新特征。通过低维表征的向量和特征向量矩阵，可以基本重构出所对应的原始高维向量。</a:t>
            </a:r>
            <a:endParaRPr lang="zh-CN" altLang="zh-CN" sz="2400" b="1">
              <a:latin typeface="华文楷体" panose="02010600040101010101" pitchFamily="2" charset="-122"/>
              <a:ea typeface="华文楷体" panose="02010600040101010101" pitchFamily="2" charset="-122"/>
              <a:sym typeface="黑体" panose="02010609060101010101" pitchFamily="2" charset="-122"/>
            </a:endParaRPr>
          </a:p>
        </p:txBody>
      </p:sp>
      <p:sp>
        <p:nvSpPr>
          <p:cNvPr id="3" name="文本框 2"/>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）特征抽取（</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extraction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PCA</a:t>
            </a:r>
            <a:endPar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2" name="Rectangle 15"/>
          <p:cNvSpPr txBox="1">
            <a:spLocks noChangeArrowheads="1"/>
          </p:cNvSpPr>
          <p:nvPr/>
        </p:nvSpPr>
        <p:spPr bwMode="auto">
          <a:xfrm>
            <a:off x="769938" y="2938463"/>
            <a:ext cx="7453313" cy="3763963"/>
          </a:xfrm>
          <a:prstGeom prst="rect">
            <a:avLst/>
          </a:prstGeom>
          <a:solidFill>
            <a:schemeClr val="bg2"/>
          </a:solidFill>
        </p:spPr>
        <p:txBody>
          <a:bodyPr wrap="square" rtlCol="0" anchor="t">
            <a:spAutoFit/>
          </a:bodyPr>
          <a:p>
            <a:pPr>
              <a:lnSpc>
                <a:spcPts val="3580"/>
              </a:lnSpc>
              <a:spcBef>
                <a:spcPts val="0"/>
              </a:spcBef>
              <a:spcAft>
                <a:spcPts val="0"/>
              </a:spcAft>
              <a:buClrTx/>
              <a:buSzTx/>
              <a:buFontTx/>
            </a:pPr>
            <a:r>
              <a:rPr lang="zh-CN" altLang="en-US" sz="2400" b="1" u="sng" noProof="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算法步骤：</a:t>
            </a:r>
            <a:endParaRPr lang="zh-CN" altLang="en-US" sz="2400" b="1" u="sng" noProof="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去平均值，对每一个特征减去各自的平均值</a:t>
            </a:r>
            <a:endParaRPr lang="zh-CN" altLang="en-US" sz="2400" b="1" u="sng" noProof="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计算协方差矩阵</a:t>
            </a:r>
            <a:endPar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计算协方差矩阵的特征值及对应的特征向量</a:t>
            </a:r>
            <a:endPar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将特征向量按对应特征值从大到小进行排序，取靠前的k个特征向量</a:t>
            </a:r>
            <a:endPar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rPr>
              <a:t>将数据转换到k个特征向量构建的新空间中，即为降维到k维后的数据</a:t>
            </a:r>
            <a:endParaRPr lang="zh-CN" sz="2400" b="1" noProof="1">
              <a:solidFill>
                <a:srgbClr val="00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 name="文本框 2"/>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）特征抽取（</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extraction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125958" name="图片 3"/>
          <p:cNvPicPr>
            <a:picLocks noChangeAspect="1"/>
          </p:cNvPicPr>
          <p:nvPr/>
        </p:nvPicPr>
        <p:blipFill>
          <a:blip r:embed="rId1"/>
          <a:stretch>
            <a:fillRect/>
          </a:stretch>
        </p:blipFill>
        <p:spPr>
          <a:xfrm>
            <a:off x="5524500" y="1152525"/>
            <a:ext cx="3384550" cy="2224088"/>
          </a:xfrm>
          <a:prstGeom prst="rect">
            <a:avLst/>
          </a:prstGeom>
          <a:noFill/>
          <a:ln w="9525">
            <a:noFill/>
          </a:ln>
        </p:spPr>
      </p:pic>
    </p:spTree>
    <p:custDataLst>
      <p:tags r:id="rId2"/>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LDA</a:t>
            </a:r>
            <a:endPar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26980" name="Rectangle 15"/>
          <p:cNvSpPr txBox="1"/>
          <p:nvPr/>
        </p:nvSpPr>
        <p:spPr>
          <a:xfrm>
            <a:off x="385763" y="3155950"/>
            <a:ext cx="8370887" cy="2841625"/>
          </a:xfrm>
          <a:prstGeom prst="rect">
            <a:avLst/>
          </a:prstGeom>
          <a:solidFill>
            <a:schemeClr val="bg2"/>
          </a:solidFill>
          <a:ln w="9525">
            <a:noFill/>
          </a:ln>
        </p:spPr>
        <p:txBody>
          <a:bodyPr wrap="square" anchor="t" anchorCtr="0">
            <a:spAutoFit/>
          </a:bodyPr>
          <a:p>
            <a:pPr>
              <a:lnSpc>
                <a:spcPts val="3575"/>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基本思想：</a:t>
            </a:r>
            <a:r>
              <a:rPr lang="zh-CN" altLang="zh-CN" sz="2400" b="1">
                <a:latin typeface="华文楷体" panose="02010600040101010101" pitchFamily="2" charset="-122"/>
                <a:ea typeface="华文楷体" panose="02010600040101010101" pitchFamily="2" charset="-122"/>
                <a:sym typeface="黑体" panose="02010609060101010101" pitchFamily="2" charset="-122"/>
              </a:rPr>
              <a:t>LDA（又称为</a:t>
            </a:r>
            <a:r>
              <a:rPr lang="en-US" altLang="zh-CN" sz="2400" b="1">
                <a:latin typeface="华文楷体" panose="02010600040101010101" pitchFamily="2" charset="-122"/>
                <a:ea typeface="华文楷体" panose="02010600040101010101" pitchFamily="2" charset="-122"/>
                <a:sym typeface="黑体" panose="02010609060101010101" pitchFamily="2" charset="-122"/>
              </a:rPr>
              <a:t>Fisher</a:t>
            </a:r>
            <a:r>
              <a:rPr lang="zh-CN" altLang="en-US" sz="2400" b="1">
                <a:latin typeface="华文楷体" panose="02010600040101010101" pitchFamily="2" charset="-122"/>
                <a:ea typeface="华文楷体" panose="02010600040101010101" pitchFamily="2" charset="-122"/>
                <a:sym typeface="黑体" panose="02010609060101010101" pitchFamily="2" charset="-122"/>
              </a:rPr>
              <a:t>算法</a:t>
            </a:r>
            <a:r>
              <a:rPr lang="zh-CN" altLang="zh-CN" sz="2400" b="1">
                <a:latin typeface="华文楷体" panose="02010600040101010101" pitchFamily="2" charset="-122"/>
                <a:ea typeface="华文楷体" panose="02010600040101010101" pitchFamily="2" charset="-122"/>
                <a:sym typeface="黑体" panose="02010609060101010101" pitchFamily="2" charset="-122"/>
              </a:rPr>
              <a:t>）是一种监督学习的降维技术，也就是说它的数据集的每个样本是有类别输出的。这点和PCA不同。PCA是不考虑样本类别输出的无监督降维技术。LDA是通过将数据在低纬度上进行投影，投影后希望每一种类别数据的投影点尽可能的接近，而不同类别的数据的类别中心之间的距离尽可能的大。</a:t>
            </a:r>
            <a:endParaRPr lang="zh-CN" altLang="zh-CN" sz="2400" b="1">
              <a:latin typeface="华文楷体" panose="02010600040101010101" pitchFamily="2" charset="-122"/>
              <a:ea typeface="华文楷体" panose="02010600040101010101" pitchFamily="2" charset="-122"/>
              <a:sym typeface="黑体" panose="02010609060101010101" pitchFamily="2" charset="-122"/>
            </a:endParaRPr>
          </a:p>
        </p:txBody>
      </p:sp>
      <p:sp>
        <p:nvSpPr>
          <p:cNvPr id="3" name="文本框 2"/>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）特征抽取（</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extraction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LDA</a:t>
            </a:r>
            <a:endPar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2" name="Rectangle 15"/>
          <p:cNvSpPr txBox="1">
            <a:spLocks noChangeArrowheads="1"/>
          </p:cNvSpPr>
          <p:nvPr/>
        </p:nvSpPr>
        <p:spPr bwMode="auto">
          <a:xfrm>
            <a:off x="769938" y="2938463"/>
            <a:ext cx="7453313" cy="3763963"/>
          </a:xfrm>
          <a:prstGeom prst="rect">
            <a:avLst/>
          </a:prstGeom>
          <a:solidFill>
            <a:schemeClr val="bg2"/>
          </a:solidFill>
        </p:spPr>
        <p:txBody>
          <a:bodyPr wrap="square" rtlCol="0" anchor="t">
            <a:spAutoFit/>
          </a:bodyPr>
          <a:p>
            <a:pPr>
              <a:lnSpc>
                <a:spcPts val="3580"/>
              </a:lnSpc>
              <a:spcBef>
                <a:spcPts val="0"/>
              </a:spcBef>
              <a:spcAft>
                <a:spcPts val="0"/>
              </a:spcAft>
              <a:buClrTx/>
              <a:buSzTx/>
              <a:buFontTx/>
            </a:pPr>
            <a:r>
              <a:rPr lang="zh-CN" altLang="en-US" sz="2400" b="1" u="sng" noProof="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算法步骤：</a:t>
            </a:r>
            <a:endParaRPr lang="zh-CN" altLang="en-US" sz="2400" b="1" u="sng" noProof="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计算类内散度矩阵</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计算类间散度矩阵</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计算类内散度矩阵的逆与类间散度矩阵的乘积</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计算乘积结果的最大特征值及其对应的特征向量，得到投影矩阵</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将数据集中的每一个样本特征转换为新样本</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输出得到新数据集</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 name="文本框 2"/>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）特征抽取（</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extraction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128006" name="图片 3"/>
          <p:cNvPicPr>
            <a:picLocks noChangeAspect="1"/>
          </p:cNvPicPr>
          <p:nvPr/>
        </p:nvPicPr>
        <p:blipFill>
          <a:blip r:embed="rId1"/>
          <a:stretch>
            <a:fillRect/>
          </a:stretch>
        </p:blipFill>
        <p:spPr>
          <a:xfrm>
            <a:off x="5534025" y="1236663"/>
            <a:ext cx="3378200" cy="2365375"/>
          </a:xfrm>
          <a:prstGeom prst="rect">
            <a:avLst/>
          </a:prstGeom>
          <a:noFill/>
          <a:ln w="9525">
            <a:noFill/>
          </a:ln>
        </p:spPr>
      </p:pic>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LDA</a:t>
            </a:r>
            <a:endPar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29028" name="Rectangle 15"/>
          <p:cNvSpPr txBox="1"/>
          <p:nvPr/>
        </p:nvSpPr>
        <p:spPr>
          <a:xfrm>
            <a:off x="385763" y="3155950"/>
            <a:ext cx="8370887" cy="2846388"/>
          </a:xfrm>
          <a:prstGeom prst="rect">
            <a:avLst/>
          </a:prstGeom>
          <a:solidFill>
            <a:schemeClr val="bg2"/>
          </a:solidFill>
          <a:ln w="9525">
            <a:noFill/>
          </a:ln>
        </p:spPr>
        <p:txBody>
          <a:bodyPr wrap="square" anchor="t" anchorCtr="0">
            <a:spAutoFit/>
          </a:bodyPr>
          <a:p>
            <a:pPr>
              <a:lnSpc>
                <a:spcPts val="3575"/>
              </a:lnSpc>
              <a:buSzTx/>
            </a:pPr>
            <a:r>
              <a:rPr lang="zh-CN" altLang="en-US" sz="2400" b="1" u="sng">
                <a:solidFill>
                  <a:srgbClr val="FF0000"/>
                </a:solidFill>
                <a:latin typeface="华文楷体" panose="02010600040101010101" pitchFamily="2" charset="-122"/>
                <a:ea typeface="华文楷体" panose="02010600040101010101" pitchFamily="2" charset="-122"/>
                <a:sym typeface="黑体" panose="02010609060101010101" pitchFamily="2" charset="-122"/>
              </a:rPr>
              <a:t>基本思想：</a:t>
            </a:r>
            <a:r>
              <a:rPr lang="zh-CN" altLang="zh-CN" sz="2400" b="1">
                <a:latin typeface="华文楷体" panose="02010600040101010101" pitchFamily="2" charset="-122"/>
                <a:ea typeface="华文楷体" panose="02010600040101010101" pitchFamily="2" charset="-122"/>
                <a:sym typeface="黑体" panose="02010609060101010101" pitchFamily="2" charset="-122"/>
              </a:rPr>
              <a:t>LDA是一种监督学习的降维技术，也就是说它的数据集的每个样本是有类别输出的。这点和PCA不同。PCA是不考虑样本类别输出的无监督降维技术。LDA是通过将数据在低纬度上进行投影，投影后希望每一种类别数据的投影点尽可能的接近，而不同类别的数据的类别中心之间的距离尽可能的大。</a:t>
            </a:r>
            <a:endParaRPr lang="zh-CN" altLang="zh-CN" sz="2400" b="1">
              <a:latin typeface="华文楷体" panose="02010600040101010101" pitchFamily="2" charset="-122"/>
              <a:ea typeface="华文楷体" panose="02010600040101010101" pitchFamily="2" charset="-122"/>
              <a:sym typeface="黑体" panose="02010609060101010101" pitchFamily="2" charset="-122"/>
            </a:endParaRPr>
          </a:p>
        </p:txBody>
      </p:sp>
      <p:sp>
        <p:nvSpPr>
          <p:cNvPr id="3" name="文本框 2"/>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）特征抽取（</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extraction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59398" name="Rectangle 6"/>
          <p:cNvSpPr txBox="1">
            <a:spLocks noChangeArrowheads="1"/>
          </p:cNvSpPr>
          <p:nvPr/>
        </p:nvSpPr>
        <p:spPr bwMode="auto">
          <a:xfrm>
            <a:off x="2651125" y="2387600"/>
            <a:ext cx="2447925" cy="550863"/>
          </a:xfrm>
          <a:prstGeom prst="rect">
            <a:avLst/>
          </a:prstGeom>
          <a:solidFill>
            <a:schemeClr val="accent5">
              <a:lumMod val="20000"/>
              <a:lumOff val="80000"/>
            </a:schemeClr>
          </a:solidFill>
        </p:spPr>
        <p:txBody>
          <a:bodyPr wrap="square" rtlCol="0" anchor="t">
            <a:spAutoFit/>
          </a:bodyPr>
          <a:p>
            <a:pPr algn="ctr">
              <a:lnSpc>
                <a:spcPts val="3580"/>
              </a:lnSpc>
              <a:spcBef>
                <a:spcPts val="0"/>
              </a:spcBef>
              <a:spcAft>
                <a:spcPts val="0"/>
              </a:spcAft>
              <a:buClrTx/>
              <a:buSzTx/>
              <a:buFontTx/>
            </a:pPr>
            <a:r>
              <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rPr>
              <a:t>LDA</a:t>
            </a:r>
            <a:endParaRPr lang="en-US" altLang="zh-CN" sz="2400" b="1" noProof="1">
              <a:solidFill>
                <a:srgbClr val="2403EF"/>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2" name="Rectangle 15"/>
          <p:cNvSpPr txBox="1">
            <a:spLocks noChangeArrowheads="1"/>
          </p:cNvSpPr>
          <p:nvPr/>
        </p:nvSpPr>
        <p:spPr bwMode="auto">
          <a:xfrm>
            <a:off x="769938" y="2938463"/>
            <a:ext cx="7453313" cy="3763963"/>
          </a:xfrm>
          <a:prstGeom prst="rect">
            <a:avLst/>
          </a:prstGeom>
          <a:solidFill>
            <a:schemeClr val="bg2"/>
          </a:solidFill>
        </p:spPr>
        <p:txBody>
          <a:bodyPr wrap="square" rtlCol="0" anchor="t">
            <a:spAutoFit/>
          </a:bodyPr>
          <a:p>
            <a:pPr>
              <a:lnSpc>
                <a:spcPts val="3580"/>
              </a:lnSpc>
              <a:spcBef>
                <a:spcPts val="0"/>
              </a:spcBef>
              <a:spcAft>
                <a:spcPts val="0"/>
              </a:spcAft>
              <a:buClrTx/>
              <a:buSzTx/>
              <a:buFontTx/>
            </a:pPr>
            <a:r>
              <a:rPr lang="zh-CN" altLang="en-US" sz="2400" b="1" u="sng" noProof="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算法步骤：</a:t>
            </a:r>
            <a:endParaRPr lang="zh-CN" altLang="en-US" sz="2400" b="1" u="sng" noProof="1">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计算类内散度矩阵</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计算类间散度矩阵</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计算类内散度矩阵的逆与类间散度矩阵的乘积</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计算乘积结果的最大特征值及其对应的特征向量，得到投影矩阵</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将数据集中的每一个样本特征转换为新样本</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a:p>
            <a:pPr marL="342900" indent="-342900">
              <a:lnSpc>
                <a:spcPts val="3580"/>
              </a:lnSpc>
              <a:spcBef>
                <a:spcPts val="0"/>
              </a:spcBef>
              <a:spcAft>
                <a:spcPts val="0"/>
              </a:spcAft>
              <a:buClrTx/>
              <a:buSzTx/>
              <a:buFont typeface="Arial" panose="020B0604020202020204" pitchFamily="34" charset="0"/>
              <a:buChar char="•"/>
            </a:pPr>
            <a:r>
              <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输出得到新数据集</a:t>
            </a:r>
            <a:endParaRPr lang="zh-CN" altLang="en-US" sz="2400" b="1" noProof="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 name="文本框 2"/>
          <p:cNvSpPr txBox="1"/>
          <p:nvPr/>
        </p:nvSpPr>
        <p:spPr>
          <a:xfrm>
            <a:off x="260350" y="1557655"/>
            <a:ext cx="5658485" cy="829945"/>
          </a:xfrm>
          <a:prstGeom prst="rect">
            <a:avLst/>
          </a:prstGeom>
          <a:noFill/>
          <a:effectLst>
            <a:glow rad="139700">
              <a:schemeClr val="accent6">
                <a:satMod val="175000"/>
                <a:alpha val="40000"/>
              </a:schemeClr>
            </a:glow>
          </a:effectLst>
        </p:spPr>
        <p:txBody>
          <a:bodyPr wrap="square" rtlCol="0" anchor="t">
            <a:spAutoFit/>
            <a:scene3d>
              <a:camera prst="orthographicFront"/>
              <a:lightRig rig="threePt" dir="t"/>
            </a:scene3d>
          </a:bodyPr>
          <a:p>
            <a:pPr>
              <a:lnSpc>
                <a:spcPct val="200000"/>
              </a:lnSpc>
              <a:spcBef>
                <a:spcPts val="0"/>
              </a:spcBef>
              <a:spcAft>
                <a:spcPts val="0"/>
              </a:spcAft>
              <a:buClrTx/>
              <a:buSzTx/>
              <a:buFontTx/>
            </a:pP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2</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）特征抽取（</a:t>
            </a:r>
            <a:r>
              <a:rPr lang="en-US" altLang="zh-CN"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feature extraction</a:t>
            </a:r>
            <a:r>
              <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400" b="1" noProof="1">
              <a:solidFill>
                <a:srgbClr val="00B050"/>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Rectangle 4"/>
          <p:cNvSpPr/>
          <p:nvPr/>
        </p:nvSpPr>
        <p:spPr>
          <a:xfrm>
            <a:off x="600075" y="1103313"/>
            <a:ext cx="4859338"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1584320" y="2690495"/>
            <a:ext cx="5658485"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rtlCol="0" anchor="t">
            <a:spAutoFit/>
          </a:bodyPr>
          <a:p>
            <a:pPr algn="ct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3</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）特征构造（</a:t>
            </a: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feature construction</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32099" name="文本框 1"/>
          <p:cNvSpPr txBox="1"/>
          <p:nvPr/>
        </p:nvSpPr>
        <p:spPr>
          <a:xfrm>
            <a:off x="625475" y="2105025"/>
            <a:ext cx="7893050" cy="4522788"/>
          </a:xfrm>
          <a:prstGeom prst="rect">
            <a:avLst/>
          </a:prstGeom>
          <a:solidFill>
            <a:schemeClr val="bg2"/>
          </a:solidFill>
          <a:ln w="9525">
            <a:noFill/>
          </a:ln>
        </p:spPr>
        <p:txBody>
          <a:bodyPr wrap="square" anchor="t" anchorCtr="0">
            <a:spAutoFit/>
          </a:bodyPr>
          <a:p>
            <a:pPr>
              <a:lnSpc>
                <a:spcPct val="120000"/>
              </a:lnSpc>
            </a:pPr>
            <a:r>
              <a:rPr lang="zh-CN" altLang="en-US" sz="2400" b="1">
                <a:latin typeface="华文楷体" panose="02010600040101010101" pitchFamily="2" charset="-122"/>
                <a:ea typeface="华文楷体" panose="02010600040101010101" pitchFamily="2" charset="-122"/>
              </a:rPr>
              <a:t>特征构造指的是从原始数据构造新特征的处理过程，一般需要根据业务分析，生成能更好体现业务特性的新特征，这些新特征要与目标关系紧密，能提升模型表现或更好地解释模型。</a:t>
            </a:r>
            <a:endParaRPr lang="zh-CN" altLang="en-US" sz="2400" b="1">
              <a:latin typeface="华文楷体" panose="02010600040101010101" pitchFamily="2" charset="-122"/>
              <a:ea typeface="华文楷体" panose="02010600040101010101" pitchFamily="2" charset="-122"/>
            </a:endParaRPr>
          </a:p>
          <a:p>
            <a:pPr>
              <a:lnSpc>
                <a:spcPct val="120000"/>
              </a:lnSpc>
            </a:pPr>
            <a:r>
              <a:rPr lang="zh-CN" altLang="en-US" sz="2400" b="1">
                <a:latin typeface="华文楷体" panose="02010600040101010101" pitchFamily="2" charset="-122"/>
                <a:ea typeface="华文楷体" panose="02010600040101010101" pitchFamily="2" charset="-122"/>
              </a:rPr>
              <a:t>特征构造需要花费大量的时间思考业务逻辑与探索业务数据，因此，往往需要手工创建。由于业务的多样性，以及人们认知业务逻辑的差异性，因此特征构造也相应地具备灵活性与艺术性的特点。</a:t>
            </a:r>
            <a:r>
              <a:rPr lang="zh-CN" altLang="en-US" sz="2400" b="1">
                <a:solidFill>
                  <a:srgbClr val="FF0000"/>
                </a:solidFill>
                <a:latin typeface="华文楷体" panose="02010600040101010101" pitchFamily="2" charset="-122"/>
                <a:ea typeface="华文楷体" panose="02010600040101010101" pitchFamily="2" charset="-122"/>
              </a:rPr>
              <a:t>如果说数据分析是科学与艺术的有机结合，那么其中的“艺术”便在特征构造上得以集中体现。</a:t>
            </a:r>
            <a:endParaRPr lang="zh-CN" altLang="en-US" sz="2400" b="1">
              <a:solidFill>
                <a:srgbClr val="FF0000"/>
              </a:solidFill>
              <a:latin typeface="华文楷体" panose="02010600040101010101" pitchFamily="2" charset="-122"/>
              <a:ea typeface="华文楷体" panose="02010600040101010101" pitchFamily="2" charset="-122"/>
            </a:endParaRPr>
          </a:p>
        </p:txBody>
      </p:sp>
      <p:sp>
        <p:nvSpPr>
          <p:cNvPr id="132100" name="文本框 1"/>
          <p:cNvSpPr txBox="1"/>
          <p:nvPr/>
        </p:nvSpPr>
        <p:spPr>
          <a:xfrm>
            <a:off x="752475" y="1644650"/>
            <a:ext cx="5159375" cy="460375"/>
          </a:xfrm>
          <a:prstGeom prst="rect">
            <a:avLst/>
          </a:prstGeom>
          <a:noFill/>
          <a:ln w="9525">
            <a:noFill/>
          </a:ln>
        </p:spPr>
        <p:txBody>
          <a:bodyPr wrap="none" anchor="t" anchorCtr="0">
            <a:spAutoFit/>
          </a:bodyPr>
          <a:p>
            <a:r>
              <a:rPr lang="zh-CN" altLang="en-US"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a:t>
            </a:r>
            <a:r>
              <a:rPr lang="en-US" altLang="zh-CN"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3</a:t>
            </a:r>
            <a:r>
              <a:rPr lang="zh-CN" altLang="en-US"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）特征构造（</a:t>
            </a:r>
            <a:r>
              <a:rPr lang="en-US" altLang="zh-CN"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feature construction</a:t>
            </a:r>
            <a:r>
              <a:rPr lang="zh-CN" altLang="en-US"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a:t>
            </a:r>
            <a:endParaRPr lang="zh-CN" altLang="en-US" sz="2400">
              <a:latin typeface="Times New Roman" panose="02020603050405020304" pitchFamily="18" charset="0"/>
              <a:ea typeface="宋体" panose="02010600030101010101" pitchFamily="2" charset="-122"/>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33123" name="文本框 1"/>
          <p:cNvSpPr txBox="1"/>
          <p:nvPr/>
        </p:nvSpPr>
        <p:spPr>
          <a:xfrm>
            <a:off x="493713" y="2425700"/>
            <a:ext cx="8154987" cy="2749550"/>
          </a:xfrm>
          <a:prstGeom prst="rect">
            <a:avLst/>
          </a:prstGeom>
          <a:noFill/>
          <a:ln w="9525">
            <a:noFill/>
          </a:ln>
        </p:spPr>
        <p:txBody>
          <a:bodyPr wrap="square" anchor="t" anchorCtr="0">
            <a:spAutoFit/>
          </a:bodyPr>
          <a:p>
            <a:pPr>
              <a:lnSpc>
                <a:spcPct val="120000"/>
              </a:lnSpc>
            </a:pPr>
            <a:r>
              <a:rPr lang="zh-CN" altLang="en-US" sz="2400" b="1">
                <a:latin typeface="华文楷体" panose="02010600040101010101" pitchFamily="2" charset="-122"/>
                <a:ea typeface="华文楷体" panose="02010600040101010101" pitchFamily="2" charset="-122"/>
              </a:rPr>
              <a:t>从处理方法上看，特征构造仍然是对数据的变换，</a:t>
            </a:r>
            <a:r>
              <a:rPr lang="zh-CN" altLang="en-US" sz="2400" b="1">
                <a:solidFill>
                  <a:srgbClr val="FF0000"/>
                </a:solidFill>
                <a:latin typeface="华文楷体" panose="02010600040101010101" pitchFamily="2" charset="-122"/>
                <a:ea typeface="华文楷体" panose="02010600040101010101" pitchFamily="2" charset="-122"/>
              </a:rPr>
              <a:t>其目的在于将业务专家的经验和智慧融入到分析中。</a:t>
            </a:r>
            <a:r>
              <a:rPr lang="zh-CN" altLang="en-US" sz="2400" b="1">
                <a:latin typeface="华文楷体" panose="02010600040101010101" pitchFamily="2" charset="-122"/>
                <a:ea typeface="华文楷体" panose="02010600040101010101" pitchFamily="2" charset="-122"/>
              </a:rPr>
              <a:t>而在数据预处理当中也需要做一些基本的数据变换，但预处理当中的数据变换更多是为了满足模型对训练数据类型、格式的基本要求。</a:t>
            </a:r>
            <a:endParaRPr lang="zh-CN" altLang="en-US" sz="2400" b="1">
              <a:latin typeface="华文楷体" panose="02010600040101010101" pitchFamily="2" charset="-122"/>
              <a:ea typeface="华文楷体" panose="02010600040101010101" pitchFamily="2" charset="-122"/>
            </a:endParaRPr>
          </a:p>
          <a:p>
            <a:pPr>
              <a:lnSpc>
                <a:spcPct val="120000"/>
              </a:lnSpc>
            </a:pPr>
            <a:r>
              <a:rPr lang="zh-CN" altLang="en-US" sz="2400" b="1">
                <a:latin typeface="华文楷体" panose="02010600040101010101" pitchFamily="2" charset="-122"/>
                <a:ea typeface="华文楷体" panose="02010600040101010101" pitchFamily="2" charset="-122"/>
              </a:rPr>
              <a:t>特征工程的指导依据是本专业领域的方法论。</a:t>
            </a:r>
            <a:endParaRPr lang="zh-CN" altLang="en-US" sz="2400" b="1">
              <a:latin typeface="华文楷体" panose="02010600040101010101" pitchFamily="2" charset="-122"/>
              <a:ea typeface="华文楷体" panose="02010600040101010101" pitchFamily="2" charset="-122"/>
            </a:endParaRPr>
          </a:p>
          <a:p>
            <a:pPr>
              <a:lnSpc>
                <a:spcPct val="120000"/>
              </a:lnSpc>
            </a:pPr>
            <a:r>
              <a:rPr lang="zh-CN" altLang="en-US" sz="2400" b="1">
                <a:latin typeface="华文楷体" panose="02010600040101010101" pitchFamily="2" charset="-122"/>
                <a:ea typeface="华文楷体" panose="02010600040101010101" pitchFamily="2" charset="-122"/>
              </a:rPr>
              <a:t>特征构造没有一个统一的标准，要深入每个专业的业务领域。</a:t>
            </a:r>
            <a:endParaRPr lang="zh-CN" altLang="en-US" sz="2400" b="1">
              <a:latin typeface="华文楷体" panose="02010600040101010101" pitchFamily="2" charset="-122"/>
              <a:ea typeface="华文楷体" panose="02010600040101010101" pitchFamily="2" charset="-122"/>
            </a:endParaRPr>
          </a:p>
        </p:txBody>
      </p:sp>
      <p:sp>
        <p:nvSpPr>
          <p:cNvPr id="133124" name="文本框 1"/>
          <p:cNvSpPr txBox="1"/>
          <p:nvPr/>
        </p:nvSpPr>
        <p:spPr>
          <a:xfrm>
            <a:off x="671513" y="1820863"/>
            <a:ext cx="5160962" cy="460375"/>
          </a:xfrm>
          <a:prstGeom prst="rect">
            <a:avLst/>
          </a:prstGeom>
          <a:noFill/>
          <a:ln w="9525">
            <a:noFill/>
          </a:ln>
        </p:spPr>
        <p:txBody>
          <a:bodyPr wrap="none" anchor="t" anchorCtr="0">
            <a:spAutoFit/>
          </a:bodyPr>
          <a:p>
            <a:r>
              <a:rPr lang="zh-CN" altLang="en-US"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a:t>
            </a:r>
            <a:r>
              <a:rPr lang="en-US" altLang="zh-CN"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3</a:t>
            </a:r>
            <a:r>
              <a:rPr lang="zh-CN" altLang="en-US"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）特征构造（</a:t>
            </a:r>
            <a:r>
              <a:rPr lang="en-US" altLang="zh-CN"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feature construction</a:t>
            </a:r>
            <a:r>
              <a:rPr lang="zh-CN" altLang="en-US" sz="2400" b="1">
                <a:solidFill>
                  <a:srgbClr val="00B050"/>
                </a:solidFill>
                <a:latin typeface="华文楷体" panose="02010600040101010101" pitchFamily="2" charset="-122"/>
                <a:ea typeface="华文楷体" panose="02010600040101010101" pitchFamily="2" charset="-122"/>
                <a:sym typeface="黑体" panose="02010609060101010101" pitchFamily="2" charset="-122"/>
              </a:rPr>
              <a:t>）</a:t>
            </a:r>
            <a:endParaRPr lang="zh-CN" altLang="en-US" sz="2400">
              <a:latin typeface="Times New Roman" panose="02020603050405020304" pitchFamily="18" charset="0"/>
              <a:ea typeface="宋体" panose="02010600030101010101" pitchFamily="2" charset="-122"/>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4145" name="图片 3"/>
          <p:cNvPicPr>
            <a:picLocks noChangeAspect="1"/>
          </p:cNvPicPr>
          <p:nvPr/>
        </p:nvPicPr>
        <p:blipFill>
          <a:blip r:embed="rId1"/>
          <a:stretch>
            <a:fillRect/>
          </a:stretch>
        </p:blipFill>
        <p:spPr>
          <a:xfrm>
            <a:off x="625475" y="69850"/>
            <a:ext cx="8053388" cy="6886575"/>
          </a:xfrm>
          <a:prstGeom prst="rect">
            <a:avLst/>
          </a:prstGeom>
          <a:noFill/>
          <a:ln w="9525">
            <a:noFill/>
          </a:ln>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4"/>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4818" name="文本框 1"/>
          <p:cNvSpPr txBox="1"/>
          <p:nvPr/>
        </p:nvSpPr>
        <p:spPr>
          <a:xfrm>
            <a:off x="471805" y="1238885"/>
            <a:ext cx="4863465"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a:t>
            </a: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1</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）模式和模式识别的概念</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endParaRPr>
          </a:p>
        </p:txBody>
      </p:sp>
      <p:sp>
        <p:nvSpPr>
          <p:cNvPr id="171015" name="Rectangle 7"/>
          <p:cNvSpPr>
            <a:spLocks noChangeArrowheads="1"/>
          </p:cNvSpPr>
          <p:nvPr/>
        </p:nvSpPr>
        <p:spPr bwMode="auto">
          <a:xfrm>
            <a:off x="471488" y="3621088"/>
            <a:ext cx="8202613" cy="1752600"/>
          </a:xfrm>
          <a:prstGeom prst="rect">
            <a:avLst/>
          </a:prstGeom>
          <a:solidFill>
            <a:schemeClr val="bg2"/>
          </a:solidFill>
          <a:ln w="9525" algn="ctr">
            <a:noFill/>
            <a:miter lim="800000"/>
          </a:ln>
          <a:effectLst/>
        </p:spPr>
        <p:txBody>
          <a:bodyPr wrap="square" anchor="ctr">
            <a:spAutoFit/>
          </a:bodyPr>
          <a:p>
            <a:pPr marL="0" marR="0" lvl="0" algn="l" defTabSz="914400" rtl="0" eaLnBrk="1" fontAlgn="base" latinLnBrk="0" hangingPunct="1">
              <a:lnSpc>
                <a:spcPct val="150000"/>
              </a:lnSpc>
              <a:spcBef>
                <a:spcPct val="0"/>
              </a:spcBef>
              <a:spcAft>
                <a:spcPct val="0"/>
              </a:spcAft>
              <a:buClrTx/>
              <a:buSzTx/>
              <a:buFont typeface="Wingdings" panose="05000000000000000000" pitchFamily="2" charset="2"/>
              <a:defRPr/>
            </a:pPr>
            <a:r>
              <a:rPr kumimoji="0" lang="zh-CN" altLang="en-US" sz="2400" b="1" i="0" u="sng"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狭义定义</a:t>
            </a:r>
            <a:endParaRPr kumimoji="0" lang="zh-CN" altLang="en-US"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模式：</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对某些感兴趣的客体的定量的或结构的描述。模式类是具有某些共同特性的模式的集合。</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8435" name="Rectangle 4"/>
          <p:cNvSpPr/>
          <p:nvPr/>
        </p:nvSpPr>
        <p:spPr>
          <a:xfrm>
            <a:off x="471488" y="1873250"/>
            <a:ext cx="8242300" cy="1754188"/>
          </a:xfrm>
          <a:prstGeom prst="rect">
            <a:avLst/>
          </a:prstGeom>
          <a:solidFill>
            <a:schemeClr val="bg2"/>
          </a:solidFill>
          <a:ln w="9525">
            <a:noFill/>
          </a:ln>
        </p:spPr>
        <p:txBody>
          <a:bodyPr wrap="square" anchor="ctr">
            <a:spAutoFit/>
          </a:bodyPr>
          <a:p>
            <a:pPr fontAlgn="base">
              <a:lnSpc>
                <a:spcPct val="150000"/>
              </a:lnSpc>
              <a:buFont typeface="Wingdings" panose="05000000000000000000" pitchFamily="2" charset="2"/>
            </a:pPr>
            <a:r>
              <a:rPr lang="zh-CN" altLang="en-US" sz="2400" b="1" u="sng" strike="noStrike" noProof="1" dirty="0">
                <a:solidFill>
                  <a:srgbClr val="2403EF"/>
                </a:solidFill>
                <a:latin typeface="华文楷体" panose="02010600040101010101" pitchFamily="2" charset="-122"/>
                <a:ea typeface="华文楷体" panose="02010600040101010101" pitchFamily="2" charset="-122"/>
                <a:cs typeface="华文楷体" panose="02010600040101010101" pitchFamily="2" charset="-122"/>
              </a:rPr>
              <a:t>广义定义</a:t>
            </a:r>
            <a:endParaRPr lang="zh-CN" altLang="en-US" sz="2400" b="1" strike="noStrike" noProof="1" dirty="0">
              <a:solidFill>
                <a:srgbClr val="2403EF"/>
              </a:solidFill>
              <a:latin typeface="华文楷体" panose="02010600040101010101" pitchFamily="2" charset="-122"/>
              <a:ea typeface="华文楷体" panose="02010600040101010101" pitchFamily="2" charset="-122"/>
              <a:cs typeface="华文楷体" panose="02010600040101010101" pitchFamily="2" charset="-122"/>
            </a:endParaRPr>
          </a:p>
          <a:p>
            <a:pPr indent="304800" fontAlgn="base">
              <a:lnSpc>
                <a:spcPct val="150000"/>
              </a:lnSpc>
            </a:pPr>
            <a:r>
              <a:rPr lang="zh-CN" altLang="en-US" sz="2400" b="1" strike="noStrike" noProof="1" dirty="0">
                <a:solidFill>
                  <a:srgbClr val="008000"/>
                </a:solidFill>
                <a:latin typeface="华文楷体" panose="02010600040101010101" pitchFamily="2" charset="-122"/>
                <a:ea typeface="华文楷体" panose="02010600040101010101" pitchFamily="2" charset="-122"/>
                <a:cs typeface="华文楷体" panose="02010600040101010101" pitchFamily="2" charset="-122"/>
              </a:rPr>
              <a:t>模式</a:t>
            </a:r>
            <a:r>
              <a:rPr lang="en-US" altLang="zh-CN" sz="2400" b="1" strike="noStrike" noProof="1" dirty="0">
                <a:solidFill>
                  <a:srgbClr val="008000"/>
                </a:solidFill>
                <a:latin typeface="华文楷体" panose="02010600040101010101" pitchFamily="2" charset="-122"/>
                <a:ea typeface="华文楷体" panose="02010600040101010101" pitchFamily="2" charset="-122"/>
                <a:cs typeface="华文楷体" panose="02010600040101010101" pitchFamily="2" charset="-122"/>
              </a:rPr>
              <a:t>(pattern)</a:t>
            </a:r>
            <a:r>
              <a:rPr lang="zh-CN" altLang="en-US" sz="2400" b="1" strike="noStrike" noProof="1" dirty="0">
                <a:solidFill>
                  <a:srgbClr val="008000"/>
                </a:solidFill>
                <a:latin typeface="华文楷体" panose="02010600040101010101" pitchFamily="2" charset="-122"/>
                <a:ea typeface="华文楷体" panose="02010600040101010101" pitchFamily="2" charset="-122"/>
                <a:cs typeface="华文楷体" panose="02010600040101010101" pitchFamily="2" charset="-122"/>
              </a:rPr>
              <a:t>：</a:t>
            </a:r>
            <a:r>
              <a:rPr lang="zh-CN" altLang="en-US" sz="2400" b="1" strike="noStrike" noProof="1" dirty="0">
                <a:latin typeface="华文楷体" panose="02010600040101010101" pitchFamily="2" charset="-122"/>
                <a:ea typeface="华文楷体" panose="02010600040101010101" pitchFamily="2" charset="-122"/>
                <a:cs typeface="华文楷体" panose="02010600040101010101" pitchFamily="2" charset="-122"/>
              </a:rPr>
              <a:t>一个客观事物的描述，一个可用来仿效的完善的例子。</a:t>
            </a:r>
            <a:endParaRPr lang="zh-CN" altLang="en-US" sz="2400" b="1" strike="noStrike" noProof="1"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8" name="Rectangle 7"/>
          <p:cNvSpPr>
            <a:spLocks noChangeArrowheads="1"/>
          </p:cNvSpPr>
          <p:nvPr/>
        </p:nvSpPr>
        <p:spPr bwMode="auto">
          <a:xfrm>
            <a:off x="471488" y="5375275"/>
            <a:ext cx="8202613" cy="1198563"/>
          </a:xfrm>
          <a:prstGeom prst="rect">
            <a:avLst/>
          </a:prstGeom>
          <a:solidFill>
            <a:schemeClr val="bg2"/>
          </a:solidFill>
          <a:ln w="9525" algn="ctr">
            <a:noFill/>
            <a:miter lim="800000"/>
          </a:ln>
          <a:effectLst/>
        </p:spPr>
        <p:txBody>
          <a:bodyPr wrap="square" anchor="ctr">
            <a:spAutoFit/>
          </a:bodyPr>
          <a:p>
            <a:pPr marL="0" marR="0" lvl="0" algn="l" defTabSz="914400" rtl="0" eaLnBrk="1" fontAlgn="base" latinLnBrk="0" hangingPunct="1">
              <a:lnSpc>
                <a:spcPct val="150000"/>
              </a:lnSpc>
              <a:spcBef>
                <a:spcPct val="0"/>
              </a:spcBef>
              <a:spcAft>
                <a:spcPct val="0"/>
              </a:spcAft>
              <a:buClrTx/>
              <a:buSzTx/>
              <a:buFont typeface="Wingdings" panose="05000000000000000000" pitchFamily="2" charset="2"/>
              <a:defRPr/>
            </a:pPr>
            <a:r>
              <a:rPr kumimoji="0" lang="zh-CN" altLang="en-US" sz="2400" b="1" i="0" u="sng"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我的理解</a:t>
            </a:r>
            <a:endParaRPr kumimoji="0" lang="en-US" altLang="zh-CN"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模式：</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对某类感兴趣的对象</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或规律的总结和描述。</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015">
                                            <p:txEl>
                                              <p:charRg st="0" end="6"/>
                                            </p:txEl>
                                          </p:spTgt>
                                        </p:tgtEl>
                                        <p:attrNameLst>
                                          <p:attrName>style.visibility</p:attrName>
                                        </p:attrNameLst>
                                      </p:cBhvr>
                                      <p:to>
                                        <p:strVal val="visible"/>
                                      </p:to>
                                    </p:set>
                                    <p:animEffect transition="in" filter="fade">
                                      <p:cBhvr>
                                        <p:cTn id="7" dur="500"/>
                                        <p:tgtEl>
                                          <p:spTgt spid="171015">
                                            <p:txEl>
                                              <p:charRg st="0"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1015">
                                            <p:txEl>
                                              <p:charRg st="6" end="49"/>
                                            </p:txEl>
                                          </p:spTgt>
                                        </p:tgtEl>
                                        <p:attrNameLst>
                                          <p:attrName>style.visibility</p:attrName>
                                        </p:attrNameLst>
                                      </p:cBhvr>
                                      <p:to>
                                        <p:strVal val="visible"/>
                                      </p:to>
                                    </p:set>
                                    <p:animEffect transition="in" filter="fade">
                                      <p:cBhvr>
                                        <p:cTn id="10" dur="500"/>
                                        <p:tgtEl>
                                          <p:spTgt spid="171015">
                                            <p:txEl>
                                              <p:charRg st="6" end="4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charRg st="0" end="6"/>
                                            </p:txEl>
                                          </p:spTgt>
                                        </p:tgtEl>
                                        <p:attrNameLst>
                                          <p:attrName>style.visibility</p:attrName>
                                        </p:attrNameLst>
                                      </p:cBhvr>
                                      <p:to>
                                        <p:strVal val="visible"/>
                                      </p:to>
                                    </p:set>
                                    <p:animEffect transition="in" filter="fade">
                                      <p:cBhvr>
                                        <p:cTn id="13" dur="500"/>
                                        <p:tgtEl>
                                          <p:spTgt spid="8">
                                            <p:txEl>
                                              <p:charRg st="0"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charRg st="6" end="31"/>
                                            </p:txEl>
                                          </p:spTgt>
                                        </p:tgtEl>
                                        <p:attrNameLst>
                                          <p:attrName>style.visibility</p:attrName>
                                        </p:attrNameLst>
                                      </p:cBhvr>
                                      <p:to>
                                        <p:strVal val="visible"/>
                                      </p:to>
                                    </p:set>
                                    <p:animEffect transition="in" filter="fade">
                                      <p:cBhvr>
                                        <p:cTn id="16" dur="500"/>
                                        <p:tgtEl>
                                          <p:spTgt spid="8">
                                            <p:txEl>
                                              <p:charRg st="6" end="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Rectangle 4"/>
          <p:cNvSpPr/>
          <p:nvPr/>
        </p:nvSpPr>
        <p:spPr>
          <a:xfrm>
            <a:off x="490538" y="1036638"/>
            <a:ext cx="4859337" cy="639762"/>
          </a:xfrm>
          <a:prstGeom prst="rect">
            <a:avLst/>
          </a:prstGeom>
          <a:noFill/>
          <a:ln w="9525">
            <a:noFill/>
          </a:ln>
        </p:spPr>
        <p:txBody>
          <a:bodyPr lIns="0" tIns="0" rIns="0" bIns="0" anchor="ctr" anchorCtr="0">
            <a:spAutoFit/>
          </a:bodyPr>
          <a:p>
            <a:pPr marL="457200" indent="-457200" defTabSz="914400">
              <a:lnSpc>
                <a:spcPct val="130000"/>
              </a:lnSpc>
              <a:buFont typeface="Wingdings" panose="05000000000000000000" charset="0"/>
              <a:buChar char="Ø"/>
              <a:tabLst>
                <a:tab pos="304800" algn="l"/>
              </a:tabLst>
            </a:pPr>
            <a:r>
              <a:rPr lang="zh-CN" altLang="en-US" sz="3200" b="1" dirty="0">
                <a:solidFill>
                  <a:srgbClr val="2403EF"/>
                </a:solidFill>
                <a:latin typeface="华文楷体" panose="02010600040101010101" pitchFamily="2" charset="-122"/>
                <a:ea typeface="华文楷体" panose="02010600040101010101" pitchFamily="2" charset="-122"/>
              </a:rPr>
              <a:t>特征工程方法介绍</a:t>
            </a:r>
            <a:endParaRPr lang="zh-CN" altLang="en-US" sz="3200" b="1" dirty="0">
              <a:solidFill>
                <a:srgbClr val="2403EF"/>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6"/>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135171" name="文本框 1"/>
          <p:cNvSpPr txBox="1"/>
          <p:nvPr/>
        </p:nvSpPr>
        <p:spPr>
          <a:xfrm>
            <a:off x="582613" y="2468563"/>
            <a:ext cx="8148637" cy="1754187"/>
          </a:xfrm>
          <a:prstGeom prst="rect">
            <a:avLst/>
          </a:prstGeom>
          <a:noFill/>
          <a:ln w="9525">
            <a:noFill/>
          </a:ln>
        </p:spPr>
        <p:txBody>
          <a:bodyPr wrap="square" anchor="t" anchorCtr="0">
            <a:spAutoFit/>
          </a:bodyPr>
          <a:p>
            <a:pPr>
              <a:lnSpc>
                <a:spcPct val="150000"/>
              </a:lnSpc>
            </a:pPr>
            <a:r>
              <a:rPr lang="zh-CN" altLang="en-US" sz="2400" b="1">
                <a:latin typeface="华文楷体" panose="02010600040101010101" pitchFamily="2" charset="-122"/>
                <a:ea typeface="华文楷体" panose="02010600040101010101" pitchFamily="2" charset="-122"/>
              </a:rPr>
              <a:t>关于特征工程的一篇好文https://machinelearningmastery.com/discover-feature-engineering-how-to-engineer-features-and-how-to-get-good-at-it/</a:t>
            </a:r>
            <a:endParaRPr lang="zh-CN" altLang="en-US" sz="2400" b="1">
              <a:latin typeface="华文楷体" panose="02010600040101010101" pitchFamily="2" charset="-122"/>
              <a:ea typeface="华文楷体" panose="02010600040101010101" pitchFamily="2" charset="-122"/>
            </a:endParaRP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TextBox 2"/>
          <p:cNvSpPr txBox="1"/>
          <p:nvPr/>
        </p:nvSpPr>
        <p:spPr>
          <a:xfrm>
            <a:off x="2625725" y="1928813"/>
            <a:ext cx="4386263" cy="1322387"/>
          </a:xfrm>
          <a:prstGeom prst="rect">
            <a:avLst/>
          </a:prstGeom>
          <a:noFill/>
          <a:ln w="9525">
            <a:noFill/>
          </a:ln>
        </p:spPr>
        <p:txBody>
          <a:bodyPr wrap="square" anchor="t" anchorCtr="0">
            <a:spAutoFit/>
          </a:bodyPr>
          <a:p>
            <a:pPr algn="ctr"/>
            <a:r>
              <a:rPr lang="en-US" altLang="zh-CN" sz="4000" b="1" dirty="0">
                <a:solidFill>
                  <a:srgbClr val="2403EF"/>
                </a:solidFill>
                <a:latin typeface="华文楷体" panose="02010600040101010101" pitchFamily="2" charset="-122"/>
                <a:ea typeface="华文楷体" panose="02010600040101010101" pitchFamily="2" charset="-122"/>
              </a:rPr>
              <a:t>SKlearn</a:t>
            </a:r>
            <a:r>
              <a:rPr lang="zh-CN" altLang="en-US" sz="4000" b="1" dirty="0">
                <a:solidFill>
                  <a:srgbClr val="2403EF"/>
                </a:solidFill>
                <a:latin typeface="华文楷体" panose="02010600040101010101" pitchFamily="2" charset="-122"/>
                <a:ea typeface="华文楷体" panose="02010600040101010101" pitchFamily="2" charset="-122"/>
              </a:rPr>
              <a:t>中</a:t>
            </a:r>
            <a:r>
              <a:rPr lang="zh-CN" altLang="zh-CN" sz="4000" b="1" dirty="0">
                <a:solidFill>
                  <a:srgbClr val="2403EF"/>
                </a:solidFill>
                <a:latin typeface="华文楷体" panose="02010600040101010101" pitchFamily="2" charset="-122"/>
                <a:ea typeface="华文楷体" panose="02010600040101010101" pitchFamily="2" charset="-122"/>
              </a:rPr>
              <a:t>的数据预处理与特征工程</a:t>
            </a:r>
            <a:endParaRPr lang="zh-CN" altLang="zh-CN" sz="4000" b="1" dirty="0">
              <a:solidFill>
                <a:srgbClr val="2403EF"/>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2930525" y="448944"/>
            <a:ext cx="3125470" cy="645155"/>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marR="0" algn="ctr" defTabSz="914400">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6" name="Rectangle 4"/>
          <p:cNvSpPr txBox="1">
            <a:spLocks noChangeArrowheads="1"/>
          </p:cNvSpPr>
          <p:nvPr/>
        </p:nvSpPr>
        <p:spPr bwMode="auto">
          <a:xfrm>
            <a:off x="2650808" y="392107"/>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特征工程</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4" name="文本框 3"/>
          <p:cNvSpPr txBox="1"/>
          <p:nvPr/>
        </p:nvSpPr>
        <p:spPr>
          <a:xfrm>
            <a:off x="1766570" y="1372870"/>
            <a:ext cx="5658485"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rtlCol="0" anchor="t">
            <a:spAutoFit/>
          </a:bodyPr>
          <a:p>
            <a:pPr algn="ctr">
              <a:spcBef>
                <a:spcPts val="0"/>
              </a:spcBef>
              <a:spcAft>
                <a:spcPts val="0"/>
              </a:spcAft>
              <a:buClrTx/>
              <a:buSzTx/>
              <a:buFontTx/>
            </a:pP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sklearn</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中的数据预处理和特征工程</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137219" name="图片 2"/>
          <p:cNvPicPr>
            <a:picLocks noChangeAspect="1"/>
          </p:cNvPicPr>
          <p:nvPr/>
        </p:nvPicPr>
        <p:blipFill>
          <a:blip r:embed="rId1"/>
          <a:stretch>
            <a:fillRect/>
          </a:stretch>
        </p:blipFill>
        <p:spPr>
          <a:xfrm>
            <a:off x="209550" y="2211388"/>
            <a:ext cx="8772525" cy="3819525"/>
          </a:xfrm>
          <a:prstGeom prst="rect">
            <a:avLst/>
          </a:prstGeom>
          <a:noFill/>
          <a:ln w="9525">
            <a:noFill/>
          </a:ln>
        </p:spPr>
      </p:pic>
    </p:spTree>
    <p:custDataLst>
      <p:tags r:id="rId2"/>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8241" name="图片 4" descr="https://img2018.cnblogs.com/blog/1226410/201812/1226410-20181226160551706-1877457387.png"/>
          <p:cNvPicPr>
            <a:picLocks noChangeAspect="1"/>
          </p:cNvPicPr>
          <p:nvPr/>
        </p:nvPicPr>
        <p:blipFill>
          <a:blip r:embed="rId1"/>
          <a:stretch>
            <a:fillRect/>
          </a:stretch>
        </p:blipFill>
        <p:spPr>
          <a:xfrm>
            <a:off x="276225" y="1244600"/>
            <a:ext cx="8639175" cy="5532438"/>
          </a:xfrm>
          <a:prstGeom prst="rect">
            <a:avLst/>
          </a:prstGeom>
          <a:noFill/>
          <a:ln w="9525">
            <a:noFill/>
          </a:ln>
        </p:spPr>
      </p:pic>
      <p:sp>
        <p:nvSpPr>
          <p:cNvPr id="2" name="圆角矩形 1"/>
          <p:cNvSpPr/>
          <p:nvPr/>
        </p:nvSpPr>
        <p:spPr>
          <a:xfrm>
            <a:off x="4810125" y="4187825"/>
            <a:ext cx="3568700" cy="1839913"/>
          </a:xfrm>
          <a:prstGeom prst="roundRect">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 name="文本框 3"/>
          <p:cNvSpPr txBox="1"/>
          <p:nvPr/>
        </p:nvSpPr>
        <p:spPr>
          <a:xfrm>
            <a:off x="1766570" y="375920"/>
            <a:ext cx="5658485"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rtlCol="0" anchor="t">
            <a:spAutoFit/>
          </a:bodyPr>
          <a:p>
            <a:pPr algn="ctr">
              <a:spcBef>
                <a:spcPts val="0"/>
              </a:spcBef>
              <a:spcAft>
                <a:spcPts val="0"/>
              </a:spcAft>
              <a:buClrTx/>
              <a:buSzTx/>
              <a:buFontTx/>
            </a:pP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sklearn</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中的数据预处理和特征工程</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2"/>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文本框 1"/>
          <p:cNvSpPr txBox="1"/>
          <p:nvPr/>
        </p:nvSpPr>
        <p:spPr>
          <a:xfrm>
            <a:off x="407988" y="1300163"/>
            <a:ext cx="8177212" cy="534987"/>
          </a:xfrm>
          <a:prstGeom prst="rect">
            <a:avLst/>
          </a:prstGeom>
          <a:noFill/>
          <a:ln w="9525">
            <a:noFill/>
          </a:ln>
        </p:spPr>
        <p:txBody>
          <a:bodyPr wrap="square" anchor="t" anchorCtr="0">
            <a:spAutoFit/>
          </a:bodyPr>
          <a:p>
            <a:pPr>
              <a:lnSpc>
                <a:spcPct val="120000"/>
              </a:lnSpc>
            </a:pPr>
            <a:r>
              <a:rPr lang="zh-CN" altLang="en-US" sz="2400" b="1">
                <a:latin typeface="华文楷体" panose="02010600040101010101" pitchFamily="2" charset="-122"/>
                <a:ea typeface="华文楷体" panose="02010600040101010101" pitchFamily="2" charset="-122"/>
              </a:rPr>
              <a:t>Sklearn中的数据预处理和特征工程，所用的库和版本： </a:t>
            </a:r>
            <a:endParaRPr lang="zh-CN" altLang="en-US" sz="2400" b="1">
              <a:latin typeface="华文楷体" panose="02010600040101010101" pitchFamily="2" charset="-122"/>
              <a:ea typeface="华文楷体" panose="02010600040101010101" pitchFamily="2" charset="-122"/>
            </a:endParaRPr>
          </a:p>
        </p:txBody>
      </p:sp>
      <p:sp>
        <p:nvSpPr>
          <p:cNvPr id="139266" name="文本框 2"/>
          <p:cNvSpPr txBox="1"/>
          <p:nvPr/>
        </p:nvSpPr>
        <p:spPr>
          <a:xfrm>
            <a:off x="484188" y="2035175"/>
            <a:ext cx="8177212" cy="3194050"/>
          </a:xfrm>
          <a:prstGeom prst="rect">
            <a:avLst/>
          </a:prstGeom>
          <a:noFill/>
          <a:ln w="9525">
            <a:noFill/>
          </a:ln>
        </p:spPr>
        <p:txBody>
          <a:bodyPr wrap="square" anchor="t" anchorCtr="0">
            <a:spAutoFit/>
          </a:bodyPr>
          <a:p>
            <a:pPr marL="342900" indent="-342900">
              <a:lnSpc>
                <a:spcPct val="120000"/>
              </a:lnSpc>
              <a:buSzTx/>
              <a:buFont typeface="Arial" panose="020B0604020202020204" pitchFamily="34" charset="0"/>
              <a:buChar char="•"/>
            </a:pPr>
            <a:r>
              <a:rPr lang="zh-CN" altLang="en-US" sz="2400" b="1">
                <a:solidFill>
                  <a:srgbClr val="2403EF"/>
                </a:solidFill>
                <a:latin typeface="华文楷体" panose="02010600040101010101" pitchFamily="2" charset="-122"/>
                <a:ea typeface="华文楷体" panose="02010600040101010101" pitchFamily="2" charset="-122"/>
              </a:rPr>
              <a:t>模块preprocessing：几乎包含数据预处理的所有内容</a:t>
            </a:r>
            <a:endParaRPr lang="zh-CN" altLang="en-US" sz="2400" b="1">
              <a:solidFill>
                <a:srgbClr val="2403EF"/>
              </a:solidFill>
              <a:latin typeface="华文楷体" panose="02010600040101010101" pitchFamily="2" charset="-122"/>
              <a:ea typeface="华文楷体" panose="02010600040101010101" pitchFamily="2" charset="-122"/>
            </a:endParaRPr>
          </a:p>
          <a:p>
            <a:pPr marL="342900" indent="-342900">
              <a:lnSpc>
                <a:spcPct val="120000"/>
              </a:lnSpc>
              <a:buSzTx/>
              <a:buFont typeface="Arial" panose="020B0604020202020204" pitchFamily="34" charset="0"/>
              <a:buChar char="•"/>
            </a:pPr>
            <a:endParaRPr lang="zh-CN" altLang="en-US" sz="2400" b="1">
              <a:solidFill>
                <a:srgbClr val="2403EF"/>
              </a:solidFill>
              <a:latin typeface="华文楷体" panose="02010600040101010101" pitchFamily="2" charset="-122"/>
              <a:ea typeface="华文楷体" panose="02010600040101010101" pitchFamily="2" charset="-122"/>
            </a:endParaRPr>
          </a:p>
          <a:p>
            <a:pPr marL="342900" indent="-342900">
              <a:lnSpc>
                <a:spcPct val="120000"/>
              </a:lnSpc>
              <a:buSzTx/>
              <a:buFont typeface="Arial" panose="020B0604020202020204" pitchFamily="34" charset="0"/>
              <a:buChar char="•"/>
            </a:pPr>
            <a:r>
              <a:rPr lang="zh-CN" altLang="en-US" sz="2400" b="1">
                <a:solidFill>
                  <a:srgbClr val="2403EF"/>
                </a:solidFill>
                <a:latin typeface="华文楷体" panose="02010600040101010101" pitchFamily="2" charset="-122"/>
                <a:ea typeface="华文楷体" panose="02010600040101010101" pitchFamily="2" charset="-122"/>
              </a:rPr>
              <a:t>模块Impute：填补缺失值专用</a:t>
            </a:r>
            <a:endParaRPr lang="zh-CN" altLang="en-US" sz="2400" b="1">
              <a:solidFill>
                <a:srgbClr val="2403EF"/>
              </a:solidFill>
              <a:latin typeface="华文楷体" panose="02010600040101010101" pitchFamily="2" charset="-122"/>
              <a:ea typeface="华文楷体" panose="02010600040101010101" pitchFamily="2" charset="-122"/>
            </a:endParaRPr>
          </a:p>
          <a:p>
            <a:pPr marL="342900" indent="-342900">
              <a:lnSpc>
                <a:spcPct val="120000"/>
              </a:lnSpc>
              <a:buSzTx/>
              <a:buFont typeface="Arial" panose="020B0604020202020204" pitchFamily="34" charset="0"/>
              <a:buChar char="•"/>
            </a:pPr>
            <a:endParaRPr lang="zh-CN" altLang="en-US" sz="2400" b="1">
              <a:solidFill>
                <a:srgbClr val="2403EF"/>
              </a:solidFill>
              <a:latin typeface="华文楷体" panose="02010600040101010101" pitchFamily="2" charset="-122"/>
              <a:ea typeface="华文楷体" panose="02010600040101010101" pitchFamily="2" charset="-122"/>
            </a:endParaRPr>
          </a:p>
          <a:p>
            <a:pPr marL="342900" indent="-342900">
              <a:lnSpc>
                <a:spcPct val="120000"/>
              </a:lnSpc>
              <a:buSzTx/>
              <a:buFont typeface="Arial" panose="020B0604020202020204" pitchFamily="34" charset="0"/>
              <a:buChar char="•"/>
            </a:pPr>
            <a:r>
              <a:rPr lang="zh-CN" altLang="en-US" sz="2400" b="1">
                <a:solidFill>
                  <a:srgbClr val="2403EF"/>
                </a:solidFill>
                <a:latin typeface="华文楷体" panose="02010600040101010101" pitchFamily="2" charset="-122"/>
                <a:ea typeface="华文楷体" panose="02010600040101010101" pitchFamily="2" charset="-122"/>
              </a:rPr>
              <a:t>模块feature_selection：包含特征选择的各种方法的实践</a:t>
            </a:r>
            <a:endParaRPr lang="zh-CN" altLang="en-US" sz="2400" b="1">
              <a:solidFill>
                <a:srgbClr val="2403EF"/>
              </a:solidFill>
              <a:latin typeface="华文楷体" panose="02010600040101010101" pitchFamily="2" charset="-122"/>
              <a:ea typeface="华文楷体" panose="02010600040101010101" pitchFamily="2" charset="-122"/>
            </a:endParaRPr>
          </a:p>
          <a:p>
            <a:pPr marL="342900" indent="-342900">
              <a:lnSpc>
                <a:spcPct val="120000"/>
              </a:lnSpc>
              <a:buSzTx/>
              <a:buFont typeface="Arial" panose="020B0604020202020204" pitchFamily="34" charset="0"/>
              <a:buChar char="•"/>
            </a:pPr>
            <a:endParaRPr lang="zh-CN" altLang="en-US" sz="2400" b="1">
              <a:solidFill>
                <a:srgbClr val="2403EF"/>
              </a:solidFill>
              <a:latin typeface="华文楷体" panose="02010600040101010101" pitchFamily="2" charset="-122"/>
              <a:ea typeface="华文楷体" panose="02010600040101010101" pitchFamily="2" charset="-122"/>
            </a:endParaRPr>
          </a:p>
          <a:p>
            <a:pPr marL="342900" indent="-342900">
              <a:lnSpc>
                <a:spcPct val="120000"/>
              </a:lnSpc>
              <a:buSzTx/>
              <a:buFont typeface="Arial" panose="020B0604020202020204" pitchFamily="34" charset="0"/>
              <a:buChar char="•"/>
            </a:pPr>
            <a:r>
              <a:rPr lang="zh-CN" altLang="en-US" sz="2400" b="1">
                <a:solidFill>
                  <a:srgbClr val="2403EF"/>
                </a:solidFill>
                <a:latin typeface="华文楷体" panose="02010600040101010101" pitchFamily="2" charset="-122"/>
                <a:ea typeface="华文楷体" panose="02010600040101010101" pitchFamily="2" charset="-122"/>
              </a:rPr>
              <a:t>模块decomposition：包含降维算法</a:t>
            </a:r>
            <a:endParaRPr lang="zh-CN" altLang="en-US" sz="2400" b="1">
              <a:solidFill>
                <a:srgbClr val="2403EF"/>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1742440" y="353060"/>
            <a:ext cx="5658485"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rtlCol="0" anchor="t">
            <a:spAutoFit/>
          </a:bodyPr>
          <a:p>
            <a:pPr algn="ctr">
              <a:spcBef>
                <a:spcPts val="0"/>
              </a:spcBef>
              <a:spcAft>
                <a:spcPts val="0"/>
              </a:spcAft>
              <a:buClrTx/>
              <a:buSzTx/>
              <a:buFontTx/>
            </a:pP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sklearn</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rPr>
              <a:t>中的数据预处理和特征工程</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5" name="Rectangle 7"/>
          <p:cNvSpPr/>
          <p:nvPr/>
        </p:nvSpPr>
        <p:spPr>
          <a:xfrm>
            <a:off x="469900" y="3317875"/>
            <a:ext cx="8369300" cy="2009775"/>
          </a:xfrm>
          <a:prstGeom prst="rect">
            <a:avLst/>
          </a:prstGeom>
          <a:solidFill>
            <a:schemeClr val="bg2"/>
          </a:solidFill>
          <a:ln w="9525">
            <a:noFill/>
          </a:ln>
        </p:spPr>
        <p:txBody>
          <a:bodyPr anchor="ctr" anchorCtr="0">
            <a:spAutoFit/>
          </a:bodyPr>
          <a:p>
            <a:pPr>
              <a:lnSpc>
                <a:spcPct val="130000"/>
              </a:lnSpc>
              <a:buFont typeface="Wingdings" panose="05000000000000000000" pitchFamily="2" charset="2"/>
            </a:pPr>
            <a:r>
              <a:rPr lang="zh-CN" altLang="en-US" sz="2400" b="1" u="sng" dirty="0">
                <a:solidFill>
                  <a:srgbClr val="2403EF"/>
                </a:solidFill>
                <a:latin typeface="华文楷体" panose="02010600040101010101" pitchFamily="2" charset="-122"/>
                <a:ea typeface="华文楷体" panose="02010600040101010101" pitchFamily="2" charset="-122"/>
              </a:rPr>
              <a:t>狭义定义</a:t>
            </a:r>
            <a:endParaRPr lang="zh-CN" altLang="en-US" sz="2400" b="1" dirty="0">
              <a:solidFill>
                <a:srgbClr val="2403EF"/>
              </a:solidFill>
              <a:latin typeface="华文楷体" panose="02010600040101010101" pitchFamily="2" charset="-122"/>
              <a:ea typeface="华文楷体" panose="02010600040101010101" pitchFamily="2" charset="-122"/>
            </a:endParaRPr>
          </a:p>
          <a:p>
            <a:pPr>
              <a:lnSpc>
                <a:spcPct val="130000"/>
              </a:lnSpc>
            </a:pPr>
            <a:r>
              <a:rPr lang="zh-CN" altLang="en-US" sz="2400" b="1" dirty="0">
                <a:solidFill>
                  <a:srgbClr val="008000"/>
                </a:solidFill>
                <a:latin typeface="华文楷体" panose="02010600040101010101" pitchFamily="2" charset="-122"/>
                <a:ea typeface="华文楷体" panose="02010600040101010101" pitchFamily="2" charset="-122"/>
              </a:rPr>
              <a:t>    模式识别：</a:t>
            </a:r>
            <a:r>
              <a:rPr lang="zh-CN" altLang="en-US" sz="2400" b="1" dirty="0">
                <a:latin typeface="华文楷体" panose="02010600040101010101" pitchFamily="2" charset="-122"/>
                <a:ea typeface="华文楷体" panose="02010600040101010101" pitchFamily="2" charset="-122"/>
              </a:rPr>
              <a:t>研究一种自动技术，依靠这种技术，计算机将自动地（或人尽量少地干涉）把待别识模式分配到各自的模式类中去。</a:t>
            </a:r>
            <a:endParaRPr lang="zh-CN" altLang="en-US" sz="2400" b="1" dirty="0">
              <a:latin typeface="华文楷体" panose="02010600040101010101" pitchFamily="2" charset="-122"/>
              <a:ea typeface="华文楷体" panose="02010600040101010101" pitchFamily="2" charset="-122"/>
            </a:endParaRPr>
          </a:p>
        </p:txBody>
      </p:sp>
      <p:sp>
        <p:nvSpPr>
          <p:cNvPr id="171012" name="Rectangle 4"/>
          <p:cNvSpPr>
            <a:spLocks noChangeArrowheads="1"/>
          </p:cNvSpPr>
          <p:nvPr/>
        </p:nvSpPr>
        <p:spPr bwMode="auto">
          <a:xfrm>
            <a:off x="469900" y="1768475"/>
            <a:ext cx="8316913" cy="1752600"/>
          </a:xfrm>
          <a:prstGeom prst="rect">
            <a:avLst/>
          </a:prstGeom>
          <a:noFill/>
          <a:ln w="9525" algn="ctr">
            <a:noFill/>
            <a:miter lim="800000"/>
          </a:ln>
          <a:effectLst/>
        </p:spPr>
        <p:txBody>
          <a:bodyPr anchor="ctr">
            <a:spAutoFit/>
          </a:bodyPr>
          <a:lstStyle/>
          <a:p>
            <a:pPr marL="0" marR="0" lvl="0" algn="l" defTabSz="914400" rtl="0" eaLnBrk="1" fontAlgn="base" latinLnBrk="0" hangingPunct="1">
              <a:lnSpc>
                <a:spcPct val="150000"/>
              </a:lnSpc>
              <a:spcBef>
                <a:spcPct val="0"/>
              </a:spcBef>
              <a:spcAft>
                <a:spcPct val="0"/>
              </a:spcAft>
              <a:buClrTx/>
              <a:buSzTx/>
              <a:buFont typeface="Wingdings" panose="05000000000000000000" pitchFamily="2" charset="2"/>
              <a:defRPr/>
            </a:pPr>
            <a:r>
              <a:rPr kumimoji="0" lang="zh-CN" altLang="en-US" sz="2400" b="1" i="0" u="sng"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rPr>
              <a:t>广义定义</a:t>
            </a:r>
            <a:endParaRPr kumimoji="0" lang="zh-CN" altLang="en-US" sz="2400" b="1" i="0" u="none" strike="noStrike" kern="1200" cap="none" spc="0" normalizeH="0" baseline="0" noProof="0" dirty="0">
              <a:ln>
                <a:noFill/>
              </a:ln>
              <a:solidFill>
                <a:srgbClr val="2403EF"/>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30480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 模式识别</a:t>
            </a:r>
            <a:r>
              <a:rPr kumimoji="0" lang="en-US" altLang="zh-CN"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(pattern recognition) </a:t>
            </a:r>
            <a:r>
              <a:rPr kumimoji="0" lang="zh-CN" altLang="en-US" sz="2400" b="1" i="0" u="none" strike="noStrike" kern="1200" cap="none" spc="0" normalizeH="0" baseline="0" noProof="0" dirty="0">
                <a:ln>
                  <a:noFill/>
                </a:ln>
                <a:solidFill>
                  <a:srgbClr val="008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rPr>
              <a:t>按哲学的定义是一个“外部信息到达感觉器官，并被转换成有意义的感觉经验”的过程。</a:t>
            </a:r>
            <a:endPar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6" name="Rectangle 7"/>
          <p:cNvSpPr/>
          <p:nvPr/>
        </p:nvSpPr>
        <p:spPr>
          <a:xfrm>
            <a:off x="469900" y="5329238"/>
            <a:ext cx="8369300" cy="1528762"/>
          </a:xfrm>
          <a:prstGeom prst="rect">
            <a:avLst/>
          </a:prstGeom>
          <a:solidFill>
            <a:schemeClr val="bg2"/>
          </a:solidFill>
          <a:ln w="9525">
            <a:noFill/>
          </a:ln>
        </p:spPr>
        <p:txBody>
          <a:bodyPr anchor="ctr" anchorCtr="0">
            <a:spAutoFit/>
          </a:bodyPr>
          <a:p>
            <a:pPr>
              <a:lnSpc>
                <a:spcPct val="130000"/>
              </a:lnSpc>
              <a:buFont typeface="Wingdings" panose="05000000000000000000" pitchFamily="2" charset="2"/>
            </a:pPr>
            <a:r>
              <a:rPr lang="zh-CN" altLang="en-US" sz="2400" b="1" u="sng" dirty="0">
                <a:solidFill>
                  <a:srgbClr val="2403EF"/>
                </a:solidFill>
                <a:latin typeface="华文楷体" panose="02010600040101010101" pitchFamily="2" charset="-122"/>
                <a:ea typeface="华文楷体" panose="02010600040101010101" pitchFamily="2" charset="-122"/>
              </a:rPr>
              <a:t>我的理解</a:t>
            </a:r>
            <a:endParaRPr lang="zh-CN" altLang="en-US" sz="2400" b="1" dirty="0">
              <a:solidFill>
                <a:srgbClr val="2403EF"/>
              </a:solidFill>
              <a:latin typeface="华文楷体" panose="02010600040101010101" pitchFamily="2" charset="-122"/>
              <a:ea typeface="华文楷体" panose="02010600040101010101" pitchFamily="2" charset="-122"/>
            </a:endParaRPr>
          </a:p>
          <a:p>
            <a:pPr>
              <a:lnSpc>
                <a:spcPct val="130000"/>
              </a:lnSpc>
            </a:pPr>
            <a:r>
              <a:rPr lang="zh-CN" altLang="en-US" sz="2400" b="1" dirty="0">
                <a:solidFill>
                  <a:srgbClr val="008000"/>
                </a:solidFill>
                <a:latin typeface="华文楷体" panose="02010600040101010101" pitchFamily="2" charset="-122"/>
                <a:ea typeface="华文楷体" panose="02010600040101010101" pitchFamily="2" charset="-122"/>
              </a:rPr>
              <a:t>    模式识别：</a:t>
            </a:r>
            <a:r>
              <a:rPr lang="zh-CN" altLang="en-US" sz="2400" b="1" dirty="0">
                <a:solidFill>
                  <a:schemeClr val="tx1"/>
                </a:solidFill>
                <a:latin typeface="华文楷体" panose="02010600040101010101" pitchFamily="2" charset="-122"/>
                <a:ea typeface="华文楷体" panose="02010600040101010101" pitchFamily="2" charset="-122"/>
              </a:rPr>
              <a:t>通过对已知的相关信息的分析，获得其中所包含的感兴趣的模式并应用模式的过程。</a:t>
            </a:r>
            <a:endParaRPr lang="zh-CN" altLang="en-US" sz="2400" b="1" dirty="0">
              <a:solidFill>
                <a:schemeClr val="tx1"/>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4"/>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5845" name="文本框 1"/>
          <p:cNvSpPr txBox="1"/>
          <p:nvPr/>
        </p:nvSpPr>
        <p:spPr>
          <a:xfrm>
            <a:off x="610870" y="1246188"/>
            <a:ext cx="5218113"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a:t>
            </a: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1</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）模式和模式识别的概念</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015">
                                            <p:txEl>
                                              <p:charRg st="0" end="6"/>
                                            </p:txEl>
                                          </p:spTgt>
                                        </p:tgtEl>
                                        <p:attrNameLst>
                                          <p:attrName>style.visibility</p:attrName>
                                        </p:attrNameLst>
                                      </p:cBhvr>
                                      <p:to>
                                        <p:strVal val="visible"/>
                                      </p:to>
                                    </p:set>
                                    <p:animEffect transition="in" filter="fade">
                                      <p:cBhvr>
                                        <p:cTn id="7" dur="500"/>
                                        <p:tgtEl>
                                          <p:spTgt spid="171015">
                                            <p:txEl>
                                              <p:charRg st="0"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1015">
                                            <p:txEl>
                                              <p:charRg st="6" end="67"/>
                                            </p:txEl>
                                          </p:spTgt>
                                        </p:tgtEl>
                                        <p:attrNameLst>
                                          <p:attrName>style.visibility</p:attrName>
                                        </p:attrNameLst>
                                      </p:cBhvr>
                                      <p:to>
                                        <p:strVal val="visible"/>
                                      </p:to>
                                    </p:set>
                                    <p:animEffect transition="in" filter="fade">
                                      <p:cBhvr>
                                        <p:cTn id="10" dur="500"/>
                                        <p:tgtEl>
                                          <p:spTgt spid="171015">
                                            <p:txEl>
                                              <p:charRg st="6" end="6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charRg st="0" end="6"/>
                                            </p:txEl>
                                          </p:spTgt>
                                        </p:tgtEl>
                                        <p:attrNameLst>
                                          <p:attrName>style.visibility</p:attrName>
                                        </p:attrNameLst>
                                      </p:cBhvr>
                                      <p:to>
                                        <p:strVal val="visible"/>
                                      </p:to>
                                    </p:set>
                                    <p:animEffect transition="in" filter="fade">
                                      <p:cBhvr>
                                        <p:cTn id="15" dur="500"/>
                                        <p:tgtEl>
                                          <p:spTgt spid="6">
                                            <p:txEl>
                                              <p:charRg st="0"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charRg st="6" end="53"/>
                                            </p:txEl>
                                          </p:spTgt>
                                        </p:tgtEl>
                                        <p:attrNameLst>
                                          <p:attrName>style.visibility</p:attrName>
                                        </p:attrNameLst>
                                      </p:cBhvr>
                                      <p:to>
                                        <p:strVal val="visible"/>
                                      </p:to>
                                    </p:set>
                                    <p:animEffect transition="in" filter="fade">
                                      <p:cBhvr>
                                        <p:cTn id="18" dur="500"/>
                                        <p:tgtEl>
                                          <p:spTgt spid="6">
                                            <p:txEl>
                                              <p:charRg st="6" end="5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TextBox 3"/>
          <p:cNvSpPr txBox="1"/>
          <p:nvPr/>
        </p:nvSpPr>
        <p:spPr>
          <a:xfrm>
            <a:off x="2187575" y="5461000"/>
            <a:ext cx="2349500" cy="830263"/>
          </a:xfrm>
          <a:prstGeom prst="rect">
            <a:avLst/>
          </a:prstGeom>
          <a:solidFill>
            <a:schemeClr val="bg2"/>
          </a:solidFill>
          <a:ln w="9525">
            <a:noFill/>
          </a:ln>
        </p:spPr>
        <p:txBody>
          <a:bodyPr wrap="square" anchor="t" anchorCtr="0">
            <a:spAutoFit/>
          </a:bodyPr>
          <a:p>
            <a:pPr algn="ctr"/>
            <a:r>
              <a:rPr lang="zh-CN" altLang="en-US" sz="2400" b="1" dirty="0">
                <a:solidFill>
                  <a:srgbClr val="C00000"/>
                </a:solidFill>
                <a:latin typeface="华文楷体" panose="02010600040101010101" pitchFamily="2" charset="-122"/>
                <a:ea typeface="华文楷体" panose="02010600040101010101" pitchFamily="2" charset="-122"/>
              </a:rPr>
              <a:t>模式识别的两个基本任务</a:t>
            </a:r>
            <a:endParaRPr lang="zh-CN" altLang="en-US" sz="2400" b="1" dirty="0">
              <a:solidFill>
                <a:srgbClr val="C00000"/>
              </a:solidFill>
              <a:latin typeface="华文楷体" panose="02010600040101010101" pitchFamily="2" charset="-122"/>
              <a:ea typeface="华文楷体" panose="02010600040101010101" pitchFamily="2" charset="-122"/>
            </a:endParaRPr>
          </a:p>
        </p:txBody>
      </p:sp>
      <p:sp>
        <p:nvSpPr>
          <p:cNvPr id="8" name="左大括号 7"/>
          <p:cNvSpPr/>
          <p:nvPr/>
        </p:nvSpPr>
        <p:spPr>
          <a:xfrm>
            <a:off x="4537075" y="5351463"/>
            <a:ext cx="304800" cy="1049338"/>
          </a:xfrm>
          <a:prstGeom prst="leftBrace">
            <a:avLst/>
          </a:prstGeom>
          <a:solidFill>
            <a:schemeClr val="bg2"/>
          </a:solidFill>
          <a:ln w="38100">
            <a:solidFill>
              <a:srgbClr val="CC000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74755" name="TextBox 9"/>
          <p:cNvSpPr txBox="1"/>
          <p:nvPr/>
        </p:nvSpPr>
        <p:spPr>
          <a:xfrm>
            <a:off x="4537075" y="5186363"/>
            <a:ext cx="2286000" cy="460375"/>
          </a:xfrm>
          <a:prstGeom prst="rect">
            <a:avLst/>
          </a:prstGeom>
          <a:noFill/>
          <a:ln w="9525">
            <a:noFill/>
          </a:ln>
        </p:spPr>
        <p:txBody>
          <a:bodyPr anchor="t" anchorCtr="0">
            <a:spAutoFit/>
          </a:bodyPr>
          <a:p>
            <a:pPr algn="ctr"/>
            <a:r>
              <a:rPr lang="zh-CN" altLang="en-US" sz="2400" b="1" dirty="0">
                <a:solidFill>
                  <a:srgbClr val="008000"/>
                </a:solidFill>
                <a:latin typeface="华文楷体" panose="02010600040101010101" pitchFamily="2" charset="-122"/>
                <a:ea typeface="华文楷体" panose="02010600040101010101" pitchFamily="2" charset="-122"/>
              </a:rPr>
              <a:t>分类问题</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sp>
        <p:nvSpPr>
          <p:cNvPr id="74756" name="TextBox 10"/>
          <p:cNvSpPr txBox="1"/>
          <p:nvPr/>
        </p:nvSpPr>
        <p:spPr>
          <a:xfrm>
            <a:off x="4464050" y="6130925"/>
            <a:ext cx="2286000" cy="460375"/>
          </a:xfrm>
          <a:prstGeom prst="rect">
            <a:avLst/>
          </a:prstGeom>
          <a:noFill/>
          <a:ln w="9525">
            <a:noFill/>
          </a:ln>
        </p:spPr>
        <p:txBody>
          <a:bodyPr anchor="t" anchorCtr="0">
            <a:spAutoFit/>
          </a:bodyPr>
          <a:p>
            <a:pPr algn="ctr"/>
            <a:r>
              <a:rPr lang="zh-CN" altLang="en-US" sz="2400" b="1" dirty="0">
                <a:solidFill>
                  <a:srgbClr val="008000"/>
                </a:solidFill>
                <a:latin typeface="华文楷体" panose="02010600040101010101" pitchFamily="2" charset="-122"/>
                <a:ea typeface="华文楷体" panose="02010600040101010101" pitchFamily="2" charset="-122"/>
              </a:rPr>
              <a:t>聚类问题</a:t>
            </a:r>
            <a:endParaRPr lang="zh-CN" altLang="en-US" sz="2400" b="1" dirty="0">
              <a:solidFill>
                <a:srgbClr val="008000"/>
              </a:solidFill>
              <a:latin typeface="华文楷体" panose="02010600040101010101" pitchFamily="2" charset="-122"/>
              <a:ea typeface="华文楷体" panose="02010600040101010101" pitchFamily="2" charset="-122"/>
            </a:endParaRPr>
          </a:p>
        </p:txBody>
      </p:sp>
      <p:sp>
        <p:nvSpPr>
          <p:cNvPr id="151556" name="Rectangle 4"/>
          <p:cNvSpPr txBox="1">
            <a:spLocks noChangeArrowheads="1"/>
          </p:cNvSpPr>
          <p:nvPr/>
        </p:nvSpPr>
        <p:spPr bwMode="auto">
          <a:xfrm>
            <a:off x="2650808" y="392104"/>
            <a:ext cx="3690938" cy="645160"/>
          </a:xfrm>
          <a:prstGeom prst="rect">
            <a:avLst/>
          </a:prstGeom>
          <a:solidFill>
            <a:schemeClr val="accent1">
              <a:lumMod val="20000"/>
              <a:lumOff val="80000"/>
            </a:schemeClr>
          </a:solidFill>
        </p:spPr>
        <p:txBody>
          <a:bodyPr wrap="square" rtlCol="0" anchor="t">
            <a:spAutoFit/>
            <a:scene3d>
              <a:camera prst="orthographicFront"/>
              <a:lightRig rig="threePt" dir="t"/>
            </a:scene3d>
          </a:bodyPr>
          <a:p>
            <a:pPr algn="ctr">
              <a:buClrTx/>
              <a:buSzTx/>
              <a:buFontTx/>
              <a:defRPr/>
            </a:pPr>
            <a:r>
              <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rPr>
              <a:t>模式识别概述</a:t>
            </a:r>
            <a:endParaRPr lang="zh-CN" altLang="en-US" b="1" kern="10" noProof="0" dirty="0" smtClean="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6870" name="文本框 1"/>
          <p:cNvSpPr txBox="1"/>
          <p:nvPr/>
        </p:nvSpPr>
        <p:spPr>
          <a:xfrm>
            <a:off x="622300" y="1149033"/>
            <a:ext cx="5789613" cy="521970"/>
          </a:xfrm>
          <a:prstGeom prst="rect">
            <a:avLst/>
          </a:prstGeom>
          <a:solidFill>
            <a:schemeClr val="accent6">
              <a:lumMod val="20000"/>
              <a:lumOff val="80000"/>
            </a:schemeClr>
          </a:solidFill>
          <a:ln w="28575" cmpd="sng">
            <a:solidFill>
              <a:srgbClr val="00B050"/>
            </a:solidFill>
            <a:prstDash val="solid"/>
          </a:ln>
          <a:effectLst>
            <a:glow rad="101600">
              <a:schemeClr val="accent6">
                <a:satMod val="175000"/>
                <a:alpha val="40000"/>
              </a:schemeClr>
            </a:glow>
          </a:effectLst>
        </p:spPr>
        <p:txBody>
          <a:bodyPr wrap="square" rtlCol="0" anchor="t">
            <a:spAutoFit/>
          </a:bodyPr>
          <a:p>
            <a:pPr>
              <a:spcBef>
                <a:spcPts val="0"/>
              </a:spcBef>
              <a:spcAft>
                <a:spcPts val="0"/>
              </a:spcAft>
              <a:buClrTx/>
              <a:buSzTx/>
              <a:buFontTx/>
            </a:pP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a:t>
            </a:r>
            <a:r>
              <a:rPr lang="en-US" altLang="zh-CN"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2</a:t>
            </a:r>
            <a:r>
              <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rPr>
              <a:t>）模式识别任务和研究内容</a:t>
            </a:r>
            <a:endParaRPr lang="zh-CN" altLang="en-US" sz="2800" b="1" noProof="1">
              <a:solidFill>
                <a:srgbClr val="00B050"/>
              </a:solidFill>
              <a:latin typeface="华文楷体" panose="02010600040101010101" pitchFamily="2" charset="-122"/>
              <a:ea typeface="华文楷体" panose="02010600040101010101" pitchFamily="2" charset="-122"/>
              <a:cs typeface="华文楷体" panose="02010600040101010101" pitchFamily="2" charset="-122"/>
              <a:sym typeface="黑体" panose="02010609060101010101" pitchFamily="2" charset="-122"/>
            </a:endParaRPr>
          </a:p>
        </p:txBody>
      </p:sp>
      <p:sp>
        <p:nvSpPr>
          <p:cNvPr id="74759" name="文本框 1"/>
          <p:cNvSpPr txBox="1"/>
          <p:nvPr/>
        </p:nvSpPr>
        <p:spPr>
          <a:xfrm>
            <a:off x="622300" y="1782763"/>
            <a:ext cx="8188325" cy="3414712"/>
          </a:xfrm>
          <a:prstGeom prst="rect">
            <a:avLst/>
          </a:prstGeom>
          <a:noFill/>
          <a:ln w="9525">
            <a:noFill/>
          </a:ln>
        </p:spPr>
        <p:txBody>
          <a:bodyPr wrap="square" anchor="t" anchorCtr="0">
            <a:spAutoFit/>
          </a:bodyPr>
          <a:p>
            <a:pPr>
              <a:lnSpc>
                <a:spcPct val="150000"/>
              </a:lnSpc>
            </a:pPr>
            <a:r>
              <a:rPr lang="en-US" altLang="zh-CN" sz="2400" b="1">
                <a:latin typeface="华文楷体" panose="02010600040101010101" pitchFamily="2" charset="-122"/>
                <a:ea typeface="华文楷体" panose="02010600040101010101" pitchFamily="2" charset="-122"/>
              </a:rPr>
              <a:t>        </a:t>
            </a:r>
            <a:r>
              <a:rPr lang="zh-CN" altLang="en-US" sz="2400" b="1">
                <a:latin typeface="华文楷体" panose="02010600040101010101" pitchFamily="2" charset="-122"/>
                <a:ea typeface="华文楷体" panose="02010600040101010101" pitchFamily="2" charset="-122"/>
              </a:rPr>
              <a:t>模式识别研究主要集中在两方面，</a:t>
            </a:r>
            <a:r>
              <a:rPr lang="zh-CN" altLang="en-US" sz="2400" b="1">
                <a:solidFill>
                  <a:srgbClr val="FF0000"/>
                </a:solidFill>
                <a:latin typeface="华文楷体" panose="02010600040101010101" pitchFamily="2" charset="-122"/>
                <a:ea typeface="华文楷体" panose="02010600040101010101" pitchFamily="2" charset="-122"/>
              </a:rPr>
              <a:t>一是</a:t>
            </a:r>
            <a:r>
              <a:rPr lang="zh-CN" altLang="en-US" sz="2400" b="1">
                <a:latin typeface="华文楷体" panose="02010600040101010101" pitchFamily="2" charset="-122"/>
                <a:ea typeface="华文楷体" panose="02010600040101010101" pitchFamily="2" charset="-122"/>
              </a:rPr>
              <a:t>研究生物体(包括人)是如何感知对象的，属于认识科学的范畴，</a:t>
            </a:r>
            <a:r>
              <a:rPr lang="zh-CN" altLang="en-US" sz="2400" b="1">
                <a:solidFill>
                  <a:srgbClr val="FF0000"/>
                </a:solidFill>
                <a:latin typeface="华文楷体" panose="02010600040101010101" pitchFamily="2" charset="-122"/>
                <a:ea typeface="华文楷体" panose="02010600040101010101" pitchFamily="2" charset="-122"/>
              </a:rPr>
              <a:t>二是</a:t>
            </a:r>
            <a:r>
              <a:rPr lang="zh-CN" altLang="en-US" sz="2400" b="1">
                <a:latin typeface="华文楷体" panose="02010600040101010101" pitchFamily="2" charset="-122"/>
                <a:ea typeface="华文楷体" panose="02010600040101010101" pitchFamily="2" charset="-122"/>
              </a:rPr>
              <a:t>在给定的任务下，如何用计算机实现模式识别的理论和方法。前者是生理学家、心理学家、生物学家和神经生理学家的研究内容，后者通过数学家、信息学专家和计算机科学工作者近几十年来的努力，已经取得了系统的研究成果。</a:t>
            </a:r>
            <a:endParaRPr lang="zh-CN" altLang="en-US" sz="2400" b="1">
              <a:latin typeface="华文楷体" panose="02010600040101010101" pitchFamily="2" charset="-122"/>
              <a:ea typeface="华文楷体" panose="02010600040101010101" pitchFamily="2" charset="-122"/>
            </a:endParaRPr>
          </a:p>
        </p:txBody>
      </p:sp>
    </p:spTree>
    <p:custDataLst>
      <p:tags r:id="rId1"/>
    </p:custDataLst>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13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p="http://schemas.openxmlformats.org/presentationml/2006/main">
  <p:tag name="KSO_WM_TAG_VERSION" val="1.0"/>
  <p:tag name="KSO_WM_BEAUTIFY_FLAG" val="#wm#"/>
  <p:tag name="KSO_WM_COMBINE_RELATE_SLIDE_ID" val="background20176393_1"/>
  <p:tag name="KSO_WM_TEMPLATE_CATEGORY" val="custom"/>
  <p:tag name="KSO_WM_TEMPLATE_INDEX" val="20177133"/>
  <p:tag name="KSO_WM_TEMPLATE_SUBCATEGORY" val="0"/>
  <p:tag name="KSO_WM_TEMPLATE_THUMBS_INDEX" val="1、3、6、12、13、19、20、25、30、31、3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4.xml><?xml version="1.0" encoding="utf-8"?>
<p:tagLst xmlns:p="http://schemas.openxmlformats.org/presentationml/2006/main">
  <p:tag name="KSO_WM_TAG_VERSION" val="1.0"/>
  <p:tag name="KSO_WM_BEAUTIFY_FLAG" val="#wm#"/>
  <p:tag name="KSO_WM_COMBINE_RELATE_SLIDE_ID" val="background20176393_1"/>
  <p:tag name="KSO_WM_TEMPLATE_CATEGORY" val="custom"/>
  <p:tag name="KSO_WM_TEMPLATE_INDEX" val="20177133"/>
  <p:tag name="KSO_WM_TEMPLATE_SUBCATEGORY" val="0"/>
  <p:tag name="KSO_WM_TEMPLATE_THUMBS_INDEX" val="1、3、6、12、13、19、20、25、30、31、3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26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2.xml><?xml version="1.0" encoding="utf-8"?>
<p:tagLst xmlns:p="http://schemas.openxmlformats.org/presentationml/2006/main">
  <p:tag name="KSO_WM_TAG_VERSION" val="1.0"/>
  <p:tag name="KSO_WM_BEAUTIFY_FLAG" val="#wm#"/>
  <p:tag name="KSO_WM_COMBINE_RELATE_SLIDE_ID" val="background20176393_1"/>
  <p:tag name="KSO_WM_TEMPLATE_CATEGORY" val="custom"/>
  <p:tag name="KSO_WM_TEMPLATE_INDEX" val="20177133"/>
  <p:tag name="KSO_WM_TEMPLATE_SUBCATEGORY" val="0"/>
  <p:tag name="KSO_WM_TEMPLATE_THUMBS_INDEX" val="1、3、6、12、13、19、20、25、30、31、32"/>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33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TAG_VERSION" val="1.0"/>
  <p:tag name="KSO_WM_BEAUTIFY_FLAG" val="#wm#"/>
  <p:tag name="KSO_WM_COMBINE_RELATE_SLIDE_ID" val="background20176393_1"/>
  <p:tag name="KSO_WM_TEMPLATE_CATEGORY" val="custom"/>
  <p:tag name="KSO_WM_TEMPLATE_INDEX" val="20177133"/>
  <p:tag name="KSO_WM_TEMPLATE_SUBCATEGORY" val="0"/>
  <p:tag name="KSO_WM_TEMPLATE_THUMBS_INDEX" val="1、3、6、12、13、19、20、25、30、31、32"/>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40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8.xml><?xml version="1.0" encoding="utf-8"?>
<p:tagLst xmlns:p="http://schemas.openxmlformats.org/presentationml/2006/main">
  <p:tag name="KSO_WM_TAG_VERSION" val="1.0"/>
  <p:tag name="KSO_WM_BEAUTIFY_FLAG" val="#wm#"/>
  <p:tag name="KSO_WM_COMBINE_RELATE_SLIDE_ID" val="background20176393_1"/>
  <p:tag name="KSO_WM_TEMPLATE_CATEGORY" val="custom"/>
  <p:tag name="KSO_WM_TEMPLATE_INDEX" val="20177133"/>
  <p:tag name="KSO_WM_TEMPLATE_SUBCATEGORY" val="0"/>
  <p:tag name="KSO_WM_TEMPLATE_THUMBS_INDEX" val="1、3、6、12、13、19、20、25、30、31、32"/>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1.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47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6.xml><?xml version="1.0" encoding="utf-8"?>
<p:tagLst xmlns:p="http://schemas.openxmlformats.org/presentationml/2006/main">
  <p:tag name="KSO_WM_TAG_VERSION" val="1.0"/>
  <p:tag name="KSO_WM_BEAUTIFY_FLAG" val="#wm#"/>
  <p:tag name="KSO_WM_COMBINE_RELATE_SLIDE_ID" val="background20176393_1"/>
  <p:tag name="KSO_WM_TEMPLATE_CATEGORY" val="custom"/>
  <p:tag name="KSO_WM_TEMPLATE_INDEX" val="20177133"/>
  <p:tag name="KSO_WM_TEMPLATE_SUBCATEGORY" val="0"/>
  <p:tag name="KSO_WM_TEMPLATE_THUMBS_INDEX" val="1、3、6、12、13、19、20、25、30、31、32"/>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4.xml><?xml version="1.0" encoding="utf-8"?>
<p:tagLst xmlns:p="http://schemas.openxmlformats.org/presentationml/2006/main">
  <p:tag name="KSO_WM_TAG_VERSION" val="1.0"/>
  <p:tag name="KSO_WM_BEAUTIFY_FLAG" val="#wm#"/>
  <p:tag name="KSO_WM_COMBINE_RELATE_SLIDE_ID" val="background20176393_1"/>
  <p:tag name="KSO_WM_TEMPLATE_CATEGORY" val="custom"/>
  <p:tag name="KSO_WM_TEMPLATE_INDEX" val="20177133"/>
  <p:tag name="KSO_WM_TEMPLATE_SUBCATEGORY" val="0"/>
  <p:tag name="KSO_WM_TEMPLATE_THUMBS_INDEX" val="1、3、6、12、13、19、20、25、30、31、32"/>
</p:tagLst>
</file>

<file path=ppt/tags/tag545.xml><?xml version="1.0" encoding="utf-8"?>
<p:tagLst xmlns:p="http://schemas.openxmlformats.org/presentationml/2006/main">
  <p:tag name="KSO_WM_TEMPLATE_CATEGORY" val="custom"/>
  <p:tag name="KSO_WM_TEMPLATE_INDEX" val="20177133"/>
</p:tagLst>
</file>

<file path=ppt/tags/tag546.xml><?xml version="1.0" encoding="utf-8"?>
<p:tagLst xmlns:p="http://schemas.openxmlformats.org/presentationml/2006/main">
  <p:tag name="KSO_WM_TEMPLATE_CATEGORY" val="custom"/>
  <p:tag name="KSO_WM_TEMPLATE_INDEX" val="20177133"/>
</p:tagLst>
</file>

<file path=ppt/tags/tag547.xml><?xml version="1.0" encoding="utf-8"?>
<p:tagLst xmlns:p="http://schemas.openxmlformats.org/presentationml/2006/main">
  <p:tag name="KSO_WM_TEMPLATE_CATEGORY" val="custom"/>
  <p:tag name="KSO_WM_TEMPLATE_INDEX" val="20177133"/>
</p:tagLst>
</file>

<file path=ppt/tags/tag548.xml><?xml version="1.0" encoding="utf-8"?>
<p:tagLst xmlns:p="http://schemas.openxmlformats.org/presentationml/2006/main">
  <p:tag name="KSO_WM_TEMPLATE_CATEGORY" val="custom"/>
  <p:tag name="KSO_WM_TEMPLATE_INDEX" val="20177133"/>
</p:tagLst>
</file>

<file path=ppt/tags/tag549.xml><?xml version="1.0" encoding="utf-8"?>
<p:tagLst xmlns:p="http://schemas.openxmlformats.org/presentationml/2006/main">
  <p:tag name="KSO_WM_TEMPLATE_CATEGORY" val="custom"/>
  <p:tag name="KSO_WM_TEMPLATE_INDEX" val="20177133"/>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p="http://schemas.openxmlformats.org/presentationml/2006/main">
  <p:tag name="KSO_WM_TEMPLATE_CATEGORY" val="custom"/>
  <p:tag name="KSO_WM_TEMPLATE_INDEX" val="20177133"/>
</p:tagLst>
</file>

<file path=ppt/tags/tag551.xml><?xml version="1.0" encoding="utf-8"?>
<p:tagLst xmlns:p="http://schemas.openxmlformats.org/presentationml/2006/main">
  <p:tag name="KSO_WM_TEMPLATE_CATEGORY" val="custom"/>
  <p:tag name="KSO_WM_TEMPLATE_INDEX" val="20177133"/>
</p:tagLst>
</file>

<file path=ppt/tags/tag552.xml><?xml version="1.0" encoding="utf-8"?>
<p:tagLst xmlns:p="http://schemas.openxmlformats.org/presentationml/2006/main">
  <p:tag name="KSO_WM_TEMPLATE_CATEGORY" val="custom"/>
  <p:tag name="KSO_WM_TEMPLATE_INDEX" val="20177133"/>
</p:tagLst>
</file>

<file path=ppt/tags/tag553.xml><?xml version="1.0" encoding="utf-8"?>
<p:tagLst xmlns:p="http://schemas.openxmlformats.org/presentationml/2006/main">
  <p:tag name="KSO_WM_TEMPLATE_CATEGORY" val="custom"/>
  <p:tag name="KSO_WM_TEMPLATE_INDEX" val="20177133"/>
</p:tagLst>
</file>

<file path=ppt/tags/tag554.xml><?xml version="1.0" encoding="utf-8"?>
<p:tagLst xmlns:p="http://schemas.openxmlformats.org/presentationml/2006/main">
  <p:tag name="KSO_WM_TEMPLATE_CATEGORY" val="custom"/>
  <p:tag name="KSO_WM_TEMPLATE_INDEX" val="20177133"/>
</p:tagLst>
</file>

<file path=ppt/tags/tag555.xml><?xml version="1.0" encoding="utf-8"?>
<p:tagLst xmlns:p="http://schemas.openxmlformats.org/presentationml/2006/main">
  <p:tag name="KSO_WM_TEMPLATE_CATEGORY" val="custom"/>
  <p:tag name="KSO_WM_TEMPLATE_INDEX" val="20177133"/>
</p:tagLst>
</file>

<file path=ppt/tags/tag556.xml><?xml version="1.0" encoding="utf-8"?>
<p:tagLst xmlns:p="http://schemas.openxmlformats.org/presentationml/2006/main">
  <p:tag name="KSO_WM_TEMPLATE_CATEGORY" val="custom"/>
  <p:tag name="KSO_WM_TEMPLATE_INDEX" val="20177133"/>
</p:tagLst>
</file>

<file path=ppt/tags/tag557.xml><?xml version="1.0" encoding="utf-8"?>
<p:tagLst xmlns:p="http://schemas.openxmlformats.org/presentationml/2006/main">
  <p:tag name="KSO_WM_TEMPLATE_CATEGORY" val="custom"/>
  <p:tag name="KSO_WM_TEMPLATE_INDEX" val="20177133"/>
</p:tagLst>
</file>

<file path=ppt/tags/tag558.xml><?xml version="1.0" encoding="utf-8"?>
<p:tagLst xmlns:p="http://schemas.openxmlformats.org/presentationml/2006/main">
  <p:tag name="KSO_WM_TEMPLATE_CATEGORY" val="custom"/>
  <p:tag name="KSO_WM_TEMPLATE_INDEX" val="20177133"/>
</p:tagLst>
</file>

<file path=ppt/tags/tag559.xml><?xml version="1.0" encoding="utf-8"?>
<p:tagLst xmlns:p="http://schemas.openxmlformats.org/presentationml/2006/main">
  <p:tag name="KSO_WM_TEMPLATE_CATEGORY" val="custom"/>
  <p:tag name="KSO_WM_TEMPLATE_INDEX" val="20177133"/>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p="http://schemas.openxmlformats.org/presentationml/2006/main">
  <p:tag name="KSO_WM_TEMPLATE_CATEGORY" val="custom"/>
  <p:tag name="KSO_WM_TEMPLATE_INDEX" val="20177133"/>
</p:tagLst>
</file>

<file path=ppt/tags/tag561.xml><?xml version="1.0" encoding="utf-8"?>
<p:tagLst xmlns:p="http://schemas.openxmlformats.org/presentationml/2006/main">
  <p:tag name="KSO_WM_TEMPLATE_CATEGORY" val="custom"/>
  <p:tag name="KSO_WM_TEMPLATE_INDEX" val="20177133"/>
</p:tagLst>
</file>

<file path=ppt/tags/tag562.xml><?xml version="1.0" encoding="utf-8"?>
<p:tagLst xmlns:p="http://schemas.openxmlformats.org/presentationml/2006/main">
  <p:tag name="KSO_WM_TEMPLATE_CATEGORY" val="custom"/>
  <p:tag name="KSO_WM_TEMPLATE_INDEX" val="20177133"/>
</p:tagLst>
</file>

<file path=ppt/tags/tag563.xml><?xml version="1.0" encoding="utf-8"?>
<p:tagLst xmlns:p="http://schemas.openxmlformats.org/presentationml/2006/main">
  <p:tag name="KSO_WM_TEMPLATE_CATEGORY" val="custom"/>
  <p:tag name="KSO_WM_TEMPLATE_INDEX" val="20177133"/>
</p:tagLst>
</file>

<file path=ppt/tags/tag564.xml><?xml version="1.0" encoding="utf-8"?>
<p:tagLst xmlns:p="http://schemas.openxmlformats.org/presentationml/2006/main">
  <p:tag name="KSO_WM_TEMPLATE_CATEGORY" val="custom"/>
  <p:tag name="KSO_WM_TEMPLATE_INDEX" val="20177133"/>
</p:tagLst>
</file>

<file path=ppt/tags/tag565.xml><?xml version="1.0" encoding="utf-8"?>
<p:tagLst xmlns:p="http://schemas.openxmlformats.org/presentationml/2006/main">
  <p:tag name="KSO_WM_TEMPLATE_CATEGORY" val="custom"/>
  <p:tag name="KSO_WM_TEMPLATE_INDEX" val="20177133"/>
</p:tagLst>
</file>

<file path=ppt/tags/tag566.xml><?xml version="1.0" encoding="utf-8"?>
<p:tagLst xmlns:p="http://schemas.openxmlformats.org/presentationml/2006/main">
  <p:tag name="KSO_WM_TEMPLATE_CATEGORY" val="custom"/>
  <p:tag name="KSO_WM_TEMPLATE_INDEX" val="20177133"/>
</p:tagLst>
</file>

<file path=ppt/tags/tag567.xml><?xml version="1.0" encoding="utf-8"?>
<p:tagLst xmlns:p="http://schemas.openxmlformats.org/presentationml/2006/main">
  <p:tag name="KSO_WM_TEMPLATE_CATEGORY" val="custom"/>
  <p:tag name="KSO_WM_TEMPLATE_INDEX" val="20177133"/>
</p:tagLst>
</file>

<file path=ppt/tags/tag568.xml><?xml version="1.0" encoding="utf-8"?>
<p:tagLst xmlns:p="http://schemas.openxmlformats.org/presentationml/2006/main">
  <p:tag name="KSO_WM_TEMPLATE_CATEGORY" val="custom"/>
  <p:tag name="KSO_WM_TEMPLATE_INDEX" val="20177133"/>
</p:tagLst>
</file>

<file path=ppt/tags/tag569.xml><?xml version="1.0" encoding="utf-8"?>
<p:tagLst xmlns:p="http://schemas.openxmlformats.org/presentationml/2006/main">
  <p:tag name="KSO_WM_TEMPLATE_CATEGORY" val="custom"/>
  <p:tag name="KSO_WM_TEMPLATE_INDEX" val="20177133"/>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0.xml><?xml version="1.0" encoding="utf-8"?>
<p:tagLst xmlns:p="http://schemas.openxmlformats.org/presentationml/2006/main">
  <p:tag name="KSO_WM_TEMPLATE_CATEGORY" val="custom"/>
  <p:tag name="KSO_WM_TEMPLATE_INDEX" val="20177133"/>
</p:tagLst>
</file>

<file path=ppt/tags/tag571.xml><?xml version="1.0" encoding="utf-8"?>
<p:tagLst xmlns:p="http://schemas.openxmlformats.org/presentationml/2006/main">
  <p:tag name="KSO_WM_TEMPLATE_CATEGORY" val="custom"/>
  <p:tag name="KSO_WM_TEMPLATE_INDEX" val="20177133"/>
</p:tagLst>
</file>

<file path=ppt/tags/tag572.xml><?xml version="1.0" encoding="utf-8"?>
<p:tagLst xmlns:p="http://schemas.openxmlformats.org/presentationml/2006/main">
  <p:tag name="KSO_WM_TEMPLATE_CATEGORY" val="custom"/>
  <p:tag name="KSO_WM_TEMPLATE_INDEX" val="20177133"/>
</p:tagLst>
</file>

<file path=ppt/tags/tag573.xml><?xml version="1.0" encoding="utf-8"?>
<p:tagLst xmlns:p="http://schemas.openxmlformats.org/presentationml/2006/main">
  <p:tag name="KSO_WM_TEMPLATE_CATEGORY" val="custom"/>
  <p:tag name="KSO_WM_TEMPLATE_INDEX" val="20177133"/>
</p:tagLst>
</file>

<file path=ppt/tags/tag574.xml><?xml version="1.0" encoding="utf-8"?>
<p:tagLst xmlns:p="http://schemas.openxmlformats.org/presentationml/2006/main">
  <p:tag name="KSO_WM_TEMPLATE_CATEGORY" val="custom"/>
  <p:tag name="KSO_WM_TEMPLATE_INDEX" val="20177133"/>
</p:tagLst>
</file>

<file path=ppt/tags/tag575.xml><?xml version="1.0" encoding="utf-8"?>
<p:tagLst xmlns:p="http://schemas.openxmlformats.org/presentationml/2006/main">
  <p:tag name="KSO_WM_TEMPLATE_CATEGORY" val="custom"/>
  <p:tag name="KSO_WM_TEMPLATE_INDEX" val="20177133"/>
</p:tagLst>
</file>

<file path=ppt/tags/tag576.xml><?xml version="1.0" encoding="utf-8"?>
<p:tagLst xmlns:p="http://schemas.openxmlformats.org/presentationml/2006/main">
  <p:tag name="KSO_WM_TEMPLATE_CATEGORY" val="custom"/>
  <p:tag name="KSO_WM_TEMPLATE_INDEX" val="20177133"/>
</p:tagLst>
</file>

<file path=ppt/tags/tag577.xml><?xml version="1.0" encoding="utf-8"?>
<p:tagLst xmlns:p="http://schemas.openxmlformats.org/presentationml/2006/main">
  <p:tag name="KSO_WM_TEMPLATE_CATEGORY" val="custom"/>
  <p:tag name="KSO_WM_TEMPLATE_INDEX" val="20177133"/>
</p:tagLst>
</file>

<file path=ppt/tags/tag578.xml><?xml version="1.0" encoding="utf-8"?>
<p:tagLst xmlns:p="http://schemas.openxmlformats.org/presentationml/2006/main">
  <p:tag name="KSO_WM_TEMPLATE_CATEGORY" val="custom"/>
  <p:tag name="KSO_WM_TEMPLATE_INDEX" val="20177133"/>
</p:tagLst>
</file>

<file path=ppt/tags/tag579.xml><?xml version="1.0" encoding="utf-8"?>
<p:tagLst xmlns:p="http://schemas.openxmlformats.org/presentationml/2006/main">
  <p:tag name="KSO_WM_TEMPLATE_CATEGORY" val="custom"/>
  <p:tag name="KSO_WM_TEMPLATE_INDEX" val="20177133"/>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p="http://schemas.openxmlformats.org/presentationml/2006/main">
  <p:tag name="KSO_WM_TEMPLATE_CATEGORY" val="custom"/>
  <p:tag name="KSO_WM_TEMPLATE_INDEX" val="20177133"/>
</p:tagLst>
</file>

<file path=ppt/tags/tag581.xml><?xml version="1.0" encoding="utf-8"?>
<p:tagLst xmlns:p="http://schemas.openxmlformats.org/presentationml/2006/main">
  <p:tag name="REFSHAPE" val="459458404"/>
  <p:tag name="KSO_WM_UNIT_PLACING_PICTURE_USER_VIEWPORT" val="{&quot;height&quot;:10096,&quot;width&quot;:7032}"/>
</p:tagLst>
</file>

<file path=ppt/tags/tag582.xml><?xml version="1.0" encoding="utf-8"?>
<p:tagLst xmlns:p="http://schemas.openxmlformats.org/presentationml/2006/main">
  <p:tag name="KSO_WM_TEMPLATE_CATEGORY" val="custom"/>
  <p:tag name="KSO_WM_TEMPLATE_INDEX" val="20177133"/>
</p:tagLst>
</file>

<file path=ppt/tags/tag583.xml><?xml version="1.0" encoding="utf-8"?>
<p:tagLst xmlns:p="http://schemas.openxmlformats.org/presentationml/2006/main">
  <p:tag name="KSO_WM_TEMPLATE_CATEGORY" val="custom"/>
  <p:tag name="KSO_WM_TEMPLATE_INDEX" val="20177133"/>
</p:tagLst>
</file>

<file path=ppt/tags/tag584.xml><?xml version="1.0" encoding="utf-8"?>
<p:tagLst xmlns:p="http://schemas.openxmlformats.org/presentationml/2006/main">
  <p:tag name="KSO_WM_TEMPLATE_CATEGORY" val="custom"/>
  <p:tag name="KSO_WM_TEMPLATE_INDEX" val="20177133"/>
</p:tagLst>
</file>

<file path=ppt/tags/tag585.xml><?xml version="1.0" encoding="utf-8"?>
<p:tagLst xmlns:p="http://schemas.openxmlformats.org/presentationml/2006/main">
  <p:tag name="KSO_WM_TEMPLATE_CATEGORY" val="custom"/>
  <p:tag name="KSO_WM_TEMPLATE_INDEX" val="20177133"/>
</p:tagLst>
</file>

<file path=ppt/tags/tag586.xml><?xml version="1.0" encoding="utf-8"?>
<p:tagLst xmlns:p="http://schemas.openxmlformats.org/presentationml/2006/main">
  <p:tag name="KSO_WM_TEMPLATE_CATEGORY" val="custom"/>
  <p:tag name="KSO_WM_TEMPLATE_INDEX" val="20177133"/>
</p:tagLst>
</file>

<file path=ppt/tags/tag587.xml><?xml version="1.0" encoding="utf-8"?>
<p:tagLst xmlns:p="http://schemas.openxmlformats.org/presentationml/2006/main">
  <p:tag name="KSO_WM_TEMPLATE_CATEGORY" val="custom"/>
  <p:tag name="KSO_WM_TEMPLATE_INDEX" val="20177133"/>
</p:tagLst>
</file>

<file path=ppt/tags/tag588.xml><?xml version="1.0" encoding="utf-8"?>
<p:tagLst xmlns:p="http://schemas.openxmlformats.org/presentationml/2006/main">
  <p:tag name="KSO_WM_TEMPLATE_CATEGORY" val="custom"/>
  <p:tag name="KSO_WM_TEMPLATE_INDEX" val="20177133"/>
</p:tagLst>
</file>

<file path=ppt/tags/tag589.xml><?xml version="1.0" encoding="utf-8"?>
<p:tagLst xmlns:p="http://schemas.openxmlformats.org/presentationml/2006/main">
  <p:tag name="KSO_WM_TEMPLATE_CATEGORY" val="custom"/>
  <p:tag name="KSO_WM_TEMPLATE_INDEX" val="20177133"/>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p="http://schemas.openxmlformats.org/presentationml/2006/main">
  <p:tag name="KSO_WM_TEMPLATE_CATEGORY" val="custom"/>
  <p:tag name="KSO_WM_TEMPLATE_INDEX" val="20177133"/>
</p:tagLst>
</file>

<file path=ppt/tags/tag591.xml><?xml version="1.0" encoding="utf-8"?>
<p:tagLst xmlns:p="http://schemas.openxmlformats.org/presentationml/2006/main">
  <p:tag name="KSO_WM_TEMPLATE_CATEGORY" val="custom"/>
  <p:tag name="KSO_WM_TEMPLATE_INDEX" val="20177133"/>
</p:tagLst>
</file>

<file path=ppt/tags/tag592.xml><?xml version="1.0" encoding="utf-8"?>
<p:tagLst xmlns:p="http://schemas.openxmlformats.org/presentationml/2006/main">
  <p:tag name="KSO_WM_TEMPLATE_CATEGORY" val="custom"/>
  <p:tag name="KSO_WM_TEMPLATE_INDEX" val="20177133"/>
</p:tagLst>
</file>

<file path=ppt/tags/tag593.xml><?xml version="1.0" encoding="utf-8"?>
<p:tagLst xmlns:p="http://schemas.openxmlformats.org/presentationml/2006/main">
  <p:tag name="KSO_WM_TEMPLATE_CATEGORY" val="custom"/>
  <p:tag name="KSO_WM_TEMPLATE_INDEX" val="20177133"/>
</p:tagLst>
</file>

<file path=ppt/tags/tag594.xml><?xml version="1.0" encoding="utf-8"?>
<p:tagLst xmlns:p="http://schemas.openxmlformats.org/presentationml/2006/main">
  <p:tag name="KSO_WM_TEMPLATE_CATEGORY" val="custom"/>
  <p:tag name="KSO_WM_TEMPLATE_INDEX" val="20177133"/>
</p:tagLst>
</file>

<file path=ppt/tags/tag595.xml><?xml version="1.0" encoding="utf-8"?>
<p:tagLst xmlns:p="http://schemas.openxmlformats.org/presentationml/2006/main">
  <p:tag name="KSO_WM_TEMPLATE_CATEGORY" val="custom"/>
  <p:tag name="KSO_WM_TEMPLATE_INDEX" val="20177133"/>
</p:tagLst>
</file>

<file path=ppt/tags/tag596.xml><?xml version="1.0" encoding="utf-8"?>
<p:tagLst xmlns:p="http://schemas.openxmlformats.org/presentationml/2006/main">
  <p:tag name="KSO_WM_TEMPLATE_CATEGORY" val="custom"/>
  <p:tag name="KSO_WM_TEMPLATE_INDEX" val="20177133"/>
</p:tagLst>
</file>

<file path=ppt/tags/tag597.xml><?xml version="1.0" encoding="utf-8"?>
<p:tagLst xmlns:p="http://schemas.openxmlformats.org/presentationml/2006/main">
  <p:tag name="KSO_WM_TEMPLATE_CATEGORY" val="custom"/>
  <p:tag name="KSO_WM_TEMPLATE_INDEX" val="20177133"/>
</p:tagLst>
</file>

<file path=ppt/tags/tag598.xml><?xml version="1.0" encoding="utf-8"?>
<p:tagLst xmlns:p="http://schemas.openxmlformats.org/presentationml/2006/main">
  <p:tag name="KSO_WM_TEMPLATE_CATEGORY" val="custom"/>
  <p:tag name="KSO_WM_TEMPLATE_INDEX" val="20177133"/>
</p:tagLst>
</file>

<file path=ppt/tags/tag599.xml><?xml version="1.0" encoding="utf-8"?>
<p:tagLst xmlns:p="http://schemas.openxmlformats.org/presentationml/2006/main">
  <p:tag name="KSO_WM_TEMPLATE_CATEGORY" val="custom"/>
  <p:tag name="KSO_WM_TEMPLATE_INDEX" val="20177133"/>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0.xml><?xml version="1.0" encoding="utf-8"?>
<p:tagLst xmlns:p="http://schemas.openxmlformats.org/presentationml/2006/main">
  <p:tag name="KSO_WM_TEMPLATE_CATEGORY" val="custom"/>
  <p:tag name="KSO_WM_TEMPLATE_INDEX" val="20177133"/>
</p:tagLst>
</file>

<file path=ppt/tags/tag601.xml><?xml version="1.0" encoding="utf-8"?>
<p:tagLst xmlns:p="http://schemas.openxmlformats.org/presentationml/2006/main">
  <p:tag name="KSO_WM_TEMPLATE_CATEGORY" val="custom"/>
  <p:tag name="KSO_WM_TEMPLATE_INDEX" val="20177133"/>
</p:tagLst>
</file>

<file path=ppt/tags/tag602.xml><?xml version="1.0" encoding="utf-8"?>
<p:tagLst xmlns:p="http://schemas.openxmlformats.org/presentationml/2006/main">
  <p:tag name="KSO_WM_TEMPLATE_CATEGORY" val="custom"/>
  <p:tag name="KSO_WM_TEMPLATE_INDEX" val="20177133"/>
</p:tagLst>
</file>

<file path=ppt/tags/tag603.xml><?xml version="1.0" encoding="utf-8"?>
<p:tagLst xmlns:p="http://schemas.openxmlformats.org/presentationml/2006/main">
  <p:tag name="KSO_WM_TEMPLATE_CATEGORY" val="custom"/>
  <p:tag name="KSO_WM_TEMPLATE_INDEX" val="20177133"/>
</p:tagLst>
</file>

<file path=ppt/tags/tag604.xml><?xml version="1.0" encoding="utf-8"?>
<p:tagLst xmlns:p="http://schemas.openxmlformats.org/presentationml/2006/main">
  <p:tag name="KSO_WM_TEMPLATE_CATEGORY" val="custom"/>
  <p:tag name="KSO_WM_TEMPLATE_INDEX" val="20177133"/>
</p:tagLst>
</file>

<file path=ppt/tags/tag605.xml><?xml version="1.0" encoding="utf-8"?>
<p:tagLst xmlns:p="http://schemas.openxmlformats.org/presentationml/2006/main">
  <p:tag name="KSO_WM_TEMPLATE_CATEGORY" val="custom"/>
  <p:tag name="KSO_WM_TEMPLATE_INDEX" val="20177133"/>
</p:tagLst>
</file>

<file path=ppt/tags/tag606.xml><?xml version="1.0" encoding="utf-8"?>
<p:tagLst xmlns:p="http://schemas.openxmlformats.org/presentationml/2006/main">
  <p:tag name="KSO_WM_TEMPLATE_CATEGORY" val="custom"/>
  <p:tag name="KSO_WM_TEMPLATE_INDEX" val="20177133"/>
</p:tagLst>
</file>

<file path=ppt/tags/tag607.xml><?xml version="1.0" encoding="utf-8"?>
<p:tagLst xmlns:p="http://schemas.openxmlformats.org/presentationml/2006/main">
  <p:tag name="KSO_WM_TEMPLATE_CATEGORY" val="custom"/>
  <p:tag name="KSO_WM_TEMPLATE_INDEX" val="20177133"/>
</p:tagLst>
</file>

<file path=ppt/tags/tag608.xml><?xml version="1.0" encoding="utf-8"?>
<p:tagLst xmlns:p="http://schemas.openxmlformats.org/presentationml/2006/main">
  <p:tag name="KSO_WM_TEMPLATE_CATEGORY" val="custom"/>
  <p:tag name="KSO_WM_TEMPLATE_INDEX" val="20177133"/>
</p:tagLst>
</file>

<file path=ppt/tags/tag609.xml><?xml version="1.0" encoding="utf-8"?>
<p:tagLst xmlns:p="http://schemas.openxmlformats.org/presentationml/2006/main">
  <p:tag name="KSO_WM_TEMPLATE_CATEGORY" val="custom"/>
  <p:tag name="KSO_WM_TEMPLATE_INDEX" val="20177133"/>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0.xml><?xml version="1.0" encoding="utf-8"?>
<p:tagLst xmlns:p="http://schemas.openxmlformats.org/presentationml/2006/main">
  <p:tag name="KSO_WM_TEMPLATE_CATEGORY" val="custom"/>
  <p:tag name="KSO_WM_TEMPLATE_INDEX" val="20177133"/>
</p:tagLst>
</file>

<file path=ppt/tags/tag611.xml><?xml version="1.0" encoding="utf-8"?>
<p:tagLst xmlns:p="http://schemas.openxmlformats.org/presentationml/2006/main">
  <p:tag name="KSO_WM_TEMPLATE_CATEGORY" val="custom"/>
  <p:tag name="KSO_WM_TEMPLATE_INDEX" val="20177133"/>
</p:tagLst>
</file>

<file path=ppt/tags/tag612.xml><?xml version="1.0" encoding="utf-8"?>
<p:tagLst xmlns:p="http://schemas.openxmlformats.org/presentationml/2006/main">
  <p:tag name="KSO_WM_TEMPLATE_CATEGORY" val="custom"/>
  <p:tag name="KSO_WM_TEMPLATE_INDEX" val="20177133"/>
</p:tagLst>
</file>

<file path=ppt/tags/tag613.xml><?xml version="1.0" encoding="utf-8"?>
<p:tagLst xmlns:p="http://schemas.openxmlformats.org/presentationml/2006/main">
  <p:tag name="KSO_WM_TEMPLATE_CATEGORY" val="custom"/>
  <p:tag name="KSO_WM_TEMPLATE_INDEX" val="20177133"/>
</p:tagLst>
</file>

<file path=ppt/tags/tag614.xml><?xml version="1.0" encoding="utf-8"?>
<p:tagLst xmlns:p="http://schemas.openxmlformats.org/presentationml/2006/main">
  <p:tag name="KSO_WM_TEMPLATE_CATEGORY" val="custom"/>
  <p:tag name="KSO_WM_TEMPLATE_INDEX" val="20177133"/>
</p:tagLst>
</file>

<file path=ppt/tags/tag615.xml><?xml version="1.0" encoding="utf-8"?>
<p:tagLst xmlns:p="http://schemas.openxmlformats.org/presentationml/2006/main">
  <p:tag name="KSO_WM_TEMPLATE_CATEGORY" val="custom"/>
  <p:tag name="KSO_WM_TEMPLATE_INDEX" val="20177133"/>
</p:tagLst>
</file>

<file path=ppt/tags/tag616.xml><?xml version="1.0" encoding="utf-8"?>
<p:tagLst xmlns:p="http://schemas.openxmlformats.org/presentationml/2006/main">
  <p:tag name="KSO_WM_TEMPLATE_CATEGORY" val="custom"/>
  <p:tag name="KSO_WM_TEMPLATE_INDEX" val="20177133"/>
</p:tagLst>
</file>

<file path=ppt/tags/tag617.xml><?xml version="1.0" encoding="utf-8"?>
<p:tagLst xmlns:p="http://schemas.openxmlformats.org/presentationml/2006/main">
  <p:tag name="KSO_WM_TEMPLATE_CATEGORY" val="custom"/>
  <p:tag name="KSO_WM_TEMPLATE_INDEX" val="20177133"/>
</p:tagLst>
</file>

<file path=ppt/tags/tag618.xml><?xml version="1.0" encoding="utf-8"?>
<p:tagLst xmlns:p="http://schemas.openxmlformats.org/presentationml/2006/main">
  <p:tag name="KSO_WM_TEMPLATE_CATEGORY" val="custom"/>
  <p:tag name="KSO_WM_TEMPLATE_INDEX" val="20177133"/>
</p:tagLst>
</file>

<file path=ppt/tags/tag619.xml><?xml version="1.0" encoding="utf-8"?>
<p:tagLst xmlns:p="http://schemas.openxmlformats.org/presentationml/2006/main">
  <p:tag name="KSO_WM_TEMPLATE_CATEGORY" val="custom"/>
  <p:tag name="KSO_WM_TEMPLATE_INDEX" val="20177133"/>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6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33"/>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p="http://schemas.openxmlformats.org/presentationml/2006/main">
  <p:tag name="KSO_WM_TAG_VERSION" val="1.0"/>
  <p:tag name="KSO_WM_BEAUTIFY_FLAG" val="#wm#"/>
  <p:tag name="KSO_WM_COMBINE_RELATE_SLIDE_ID" val="background20176393_1"/>
  <p:tag name="KSO_WM_TEMPLATE_CATEGORY" val="custom"/>
  <p:tag name="KSO_WM_TEMPLATE_INDEX" val="20177133"/>
  <p:tag name="KSO_WM_TEMPLATE_SUBCATEGORY" val="0"/>
  <p:tag name="KSO_WM_TEMPLATE_THUMBS_INDEX" val="1、3、6、12、13、19、20、25、30、31、3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731pm1">
      <a:dk1>
        <a:sysClr val="windowText" lastClr="000000"/>
      </a:dk1>
      <a:lt1>
        <a:sysClr val="window" lastClr="FFFFFF"/>
      </a:lt1>
      <a:dk2>
        <a:srgbClr val="8569B8"/>
      </a:dk2>
      <a:lt2>
        <a:srgbClr val="E3F0F3"/>
      </a:lt2>
      <a:accent1>
        <a:srgbClr val="8569B8"/>
      </a:accent1>
      <a:accent2>
        <a:srgbClr val="C5C5DD"/>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731pm1">
      <a:dk1>
        <a:sysClr val="windowText" lastClr="000000"/>
      </a:dk1>
      <a:lt1>
        <a:sysClr val="window" lastClr="FFFFFF"/>
      </a:lt1>
      <a:dk2>
        <a:srgbClr val="8569B8"/>
      </a:dk2>
      <a:lt2>
        <a:srgbClr val="E3F0F3"/>
      </a:lt2>
      <a:accent1>
        <a:srgbClr val="8569B8"/>
      </a:accent1>
      <a:accent2>
        <a:srgbClr val="C5C5DD"/>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731pm1">
      <a:dk1>
        <a:sysClr val="windowText" lastClr="000000"/>
      </a:dk1>
      <a:lt1>
        <a:sysClr val="window" lastClr="FFFFFF"/>
      </a:lt1>
      <a:dk2>
        <a:srgbClr val="8569B8"/>
      </a:dk2>
      <a:lt2>
        <a:srgbClr val="E3F0F3"/>
      </a:lt2>
      <a:accent1>
        <a:srgbClr val="8569B8"/>
      </a:accent1>
      <a:accent2>
        <a:srgbClr val="C5C5DD"/>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731pm1">
      <a:dk1>
        <a:sysClr val="windowText" lastClr="000000"/>
      </a:dk1>
      <a:lt1>
        <a:sysClr val="window" lastClr="FFFFFF"/>
      </a:lt1>
      <a:dk2>
        <a:srgbClr val="8569B8"/>
      </a:dk2>
      <a:lt2>
        <a:srgbClr val="E3F0F3"/>
      </a:lt2>
      <a:accent1>
        <a:srgbClr val="8569B8"/>
      </a:accent1>
      <a:accent2>
        <a:srgbClr val="C5C5DD"/>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731pm1">
      <a:dk1>
        <a:sysClr val="windowText" lastClr="000000"/>
      </a:dk1>
      <a:lt1>
        <a:sysClr val="window" lastClr="FFFFFF"/>
      </a:lt1>
      <a:dk2>
        <a:srgbClr val="8569B8"/>
      </a:dk2>
      <a:lt2>
        <a:srgbClr val="E3F0F3"/>
      </a:lt2>
      <a:accent1>
        <a:srgbClr val="8569B8"/>
      </a:accent1>
      <a:accent2>
        <a:srgbClr val="C5C5DD"/>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731pm1">
      <a:dk1>
        <a:sysClr val="windowText" lastClr="000000"/>
      </a:dk1>
      <a:lt1>
        <a:sysClr val="window" lastClr="FFFFFF"/>
      </a:lt1>
      <a:dk2>
        <a:srgbClr val="8569B8"/>
      </a:dk2>
      <a:lt2>
        <a:srgbClr val="E3F0F3"/>
      </a:lt2>
      <a:accent1>
        <a:srgbClr val="8569B8"/>
      </a:accent1>
      <a:accent2>
        <a:srgbClr val="C5C5DD"/>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731pm1">
      <a:dk1>
        <a:sysClr val="windowText" lastClr="000000"/>
      </a:dk1>
      <a:lt1>
        <a:sysClr val="window" lastClr="FFFFFF"/>
      </a:lt1>
      <a:dk2>
        <a:srgbClr val="8569B8"/>
      </a:dk2>
      <a:lt2>
        <a:srgbClr val="E3F0F3"/>
      </a:lt2>
      <a:accent1>
        <a:srgbClr val="8569B8"/>
      </a:accent1>
      <a:accent2>
        <a:srgbClr val="C5C5DD"/>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731pm1">
      <a:dk1>
        <a:sysClr val="windowText" lastClr="000000"/>
      </a:dk1>
      <a:lt1>
        <a:sysClr val="window" lastClr="FFFFFF"/>
      </a:lt1>
      <a:dk2>
        <a:srgbClr val="8569B8"/>
      </a:dk2>
      <a:lt2>
        <a:srgbClr val="E3F0F3"/>
      </a:lt2>
      <a:accent1>
        <a:srgbClr val="8569B8"/>
      </a:accent1>
      <a:accent2>
        <a:srgbClr val="C5C5DD"/>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Trek</Template>
  <TotalTime>0</TotalTime>
  <Words>9734</Words>
  <Application>WPS 演示</Application>
  <PresentationFormat>全屏显示(4:3)</PresentationFormat>
  <Paragraphs>809</Paragraphs>
  <Slides>74</Slides>
  <Notes>0</Notes>
  <HiddenSlides>0</HiddenSlides>
  <MMClips>0</MMClips>
  <ScaleCrop>false</ScaleCrop>
  <HeadingPairs>
    <vt:vector size="8" baseType="variant">
      <vt:variant>
        <vt:lpstr>已用的字体</vt:lpstr>
      </vt:variant>
      <vt:variant>
        <vt:i4>9</vt:i4>
      </vt:variant>
      <vt:variant>
        <vt:lpstr>主题</vt:lpstr>
      </vt:variant>
      <vt:variant>
        <vt:i4>8</vt:i4>
      </vt:variant>
      <vt:variant>
        <vt:lpstr>嵌入 OLE 服务器</vt:lpstr>
      </vt:variant>
      <vt:variant>
        <vt:i4>26</vt:i4>
      </vt:variant>
      <vt:variant>
        <vt:lpstr>幻灯片标题</vt:lpstr>
      </vt:variant>
      <vt:variant>
        <vt:i4>74</vt:i4>
      </vt:variant>
    </vt:vector>
  </HeadingPairs>
  <TitlesOfParts>
    <vt:vector size="117" baseType="lpstr">
      <vt:lpstr>Arial</vt:lpstr>
      <vt:lpstr>宋体</vt:lpstr>
      <vt:lpstr>Wingdings</vt:lpstr>
      <vt:lpstr>Times New Roman</vt:lpstr>
      <vt:lpstr>微软雅黑</vt:lpstr>
      <vt:lpstr>华文楷体</vt:lpstr>
      <vt:lpstr>Wingdings</vt:lpstr>
      <vt:lpstr>黑体</vt:lpstr>
      <vt:lpstr>Arial Unicode MS</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模式识别原理</dc:title>
  <dc:creator> </dc:creator>
  <cp:lastModifiedBy>静待花开</cp:lastModifiedBy>
  <cp:revision>295</cp:revision>
  <dcterms:created xsi:type="dcterms:W3CDTF">2007-04-21T18:04:00Z</dcterms:created>
  <dcterms:modified xsi:type="dcterms:W3CDTF">2021-04-07T02:46:04Z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F9A14BB161E64928926F48DD8D8912C1</vt:lpwstr>
  </property>
</Properties>
</file>